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81"/>
  </p:notesMasterIdLst>
  <p:sldIdLst>
    <p:sldId id="608" r:id="rId4"/>
    <p:sldId id="607" r:id="rId5"/>
    <p:sldId id="606" r:id="rId6"/>
    <p:sldId id="258" r:id="rId7"/>
    <p:sldId id="605" r:id="rId8"/>
    <p:sldId id="256" r:id="rId9"/>
    <p:sldId id="610" r:id="rId10"/>
    <p:sldId id="611" r:id="rId11"/>
    <p:sldId id="612" r:id="rId12"/>
    <p:sldId id="259" r:id="rId13"/>
    <p:sldId id="648" r:id="rId14"/>
    <p:sldId id="257" r:id="rId15"/>
    <p:sldId id="614" r:id="rId16"/>
    <p:sldId id="615" r:id="rId17"/>
    <p:sldId id="616" r:id="rId18"/>
    <p:sldId id="363" r:id="rId19"/>
    <p:sldId id="649" r:id="rId20"/>
    <p:sldId id="617" r:id="rId21"/>
    <p:sldId id="618" r:id="rId22"/>
    <p:sldId id="619" r:id="rId23"/>
    <p:sldId id="621" r:id="rId24"/>
    <p:sldId id="620" r:id="rId25"/>
    <p:sldId id="622" r:id="rId26"/>
    <p:sldId id="623" r:id="rId27"/>
    <p:sldId id="651" r:id="rId28"/>
    <p:sldId id="624" r:id="rId29"/>
    <p:sldId id="626" r:id="rId30"/>
    <p:sldId id="627" r:id="rId31"/>
    <p:sldId id="628" r:id="rId32"/>
    <p:sldId id="629" r:id="rId33"/>
    <p:sldId id="630" r:id="rId34"/>
    <p:sldId id="330" r:id="rId35"/>
    <p:sldId id="301" r:id="rId36"/>
    <p:sldId id="331" r:id="rId37"/>
    <p:sldId id="303" r:id="rId38"/>
    <p:sldId id="334" r:id="rId39"/>
    <p:sldId id="304" r:id="rId40"/>
    <p:sldId id="631" r:id="rId41"/>
    <p:sldId id="632" r:id="rId42"/>
    <p:sldId id="633" r:id="rId43"/>
    <p:sldId id="613" r:id="rId44"/>
    <p:sldId id="650" r:id="rId45"/>
    <p:sldId id="634" r:id="rId46"/>
    <p:sldId id="635" r:id="rId47"/>
    <p:sldId id="636" r:id="rId48"/>
    <p:sldId id="637" r:id="rId49"/>
    <p:sldId id="638" r:id="rId50"/>
    <p:sldId id="641" r:id="rId51"/>
    <p:sldId id="639" r:id="rId52"/>
    <p:sldId id="640" r:id="rId53"/>
    <p:sldId id="652" r:id="rId54"/>
    <p:sldId id="642" r:id="rId55"/>
    <p:sldId id="643" r:id="rId56"/>
    <p:sldId id="644" r:id="rId57"/>
    <p:sldId id="646" r:id="rId58"/>
    <p:sldId id="645" r:id="rId59"/>
    <p:sldId id="653" r:id="rId60"/>
    <p:sldId id="647" r:id="rId61"/>
    <p:sldId id="654" r:id="rId62"/>
    <p:sldId id="658" r:id="rId63"/>
    <p:sldId id="656" r:id="rId64"/>
    <p:sldId id="657" r:id="rId65"/>
    <p:sldId id="670" r:id="rId66"/>
    <p:sldId id="659" r:id="rId67"/>
    <p:sldId id="672" r:id="rId68"/>
    <p:sldId id="671" r:id="rId69"/>
    <p:sldId id="661" r:id="rId70"/>
    <p:sldId id="662" r:id="rId71"/>
    <p:sldId id="668" r:id="rId72"/>
    <p:sldId id="663" r:id="rId73"/>
    <p:sldId id="669" r:id="rId74"/>
    <p:sldId id="673" r:id="rId75"/>
    <p:sldId id="664" r:id="rId76"/>
    <p:sldId id="665" r:id="rId77"/>
    <p:sldId id="666" r:id="rId78"/>
    <p:sldId id="674" r:id="rId79"/>
    <p:sldId id="675"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5" d="100"/>
          <a:sy n="115" d="100"/>
        </p:scale>
        <p:origin x="1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1EB83F-0621-4A0F-84CD-B38E51EA67EC}" type="datetimeFigureOut">
              <a:rPr lang="en-US" smtClean="0"/>
              <a:t>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0BCF0-3233-4553-9A7C-2FAD67AEAB40}" type="slidenum">
              <a:rPr lang="en-US" smtClean="0"/>
              <a:t>‹#›</a:t>
            </a:fld>
            <a:endParaRPr lang="en-US"/>
          </a:p>
        </p:txBody>
      </p:sp>
    </p:spTree>
    <p:extLst>
      <p:ext uri="{BB962C8B-B14F-4D97-AF65-F5344CB8AC3E}">
        <p14:creationId xmlns:p14="http://schemas.microsoft.com/office/powerpoint/2010/main" val="46890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Echelon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軍</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梯次編隊</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階層</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rgbClr val="FF0000"/>
                </a:solidFill>
              </a:rPr>
              <a:t>(Actually condition 3 is implied by 2.)</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D13982-0C80-4E3D-A114-D02984142FAF}"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23261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2400" dirty="0"/>
              <a:t>4. If a column contains the </a:t>
            </a:r>
            <a:r>
              <a:rPr lang="en-US" altLang="zh-TW" sz="2400" dirty="0">
                <a:solidFill>
                  <a:srgbClr val="0000FF"/>
                </a:solidFill>
              </a:rPr>
              <a:t>leading entry</a:t>
            </a:r>
            <a:r>
              <a:rPr lang="en-US" altLang="zh-TW" sz="2400" dirty="0"/>
              <a:t>, then </a:t>
            </a:r>
            <a:r>
              <a:rPr lang="en-US" altLang="zh-TW" sz="2400" dirty="0">
                <a:solidFill>
                  <a:srgbClr val="FF0000"/>
                </a:solidFill>
              </a:rPr>
              <a:t>all the other entries are 0</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sz="2400" dirty="0">
              <a:solidFill>
                <a:srgbClr val="FF0000"/>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2400" dirty="0"/>
              <a:t>5. The </a:t>
            </a:r>
            <a:r>
              <a:rPr lang="en-US" altLang="zh-TW" sz="2400" dirty="0">
                <a:solidFill>
                  <a:srgbClr val="FF0000"/>
                </a:solidFill>
              </a:rPr>
              <a:t>leading entries </a:t>
            </a:r>
            <a:r>
              <a:rPr lang="en-US" altLang="zh-TW" sz="2400" dirty="0"/>
              <a:t>are </a:t>
            </a:r>
            <a:r>
              <a:rPr lang="en-US" altLang="zh-TW" sz="2400" dirty="0">
                <a:solidFill>
                  <a:srgbClr val="FF0000"/>
                </a:solidFill>
              </a:rPr>
              <a:t>1</a:t>
            </a:r>
            <a:endParaRPr lang="zh-TW" altLang="en-US" sz="2400" dirty="0">
              <a:solidFill>
                <a:srgbClr val="FF0000"/>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sz="2400" dirty="0">
              <a:solidFill>
                <a:srgbClr val="FF0000"/>
              </a:solidFill>
            </a:endParaRP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D13982-0C80-4E3D-A114-D02984142FAF}"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88105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kumimoji="1" lang="en-US" altLang="zh-TW" dirty="0"/>
              <a:t>meaning: in the original system of linear equations, there are</a:t>
            </a:r>
          </a:p>
          <a:p>
            <a:pPr eaLnBrk="1" hangingPunct="1"/>
            <a:r>
              <a:rPr kumimoji="1" lang="en-US" altLang="zh-TW" dirty="0"/>
              <a:t>                mutually contradictory equations.</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D13982-0C80-4E3D-A114-D02984142FAF}"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87015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8ED7-DCEA-4369-8AE7-2D3037DF85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11F731-1E89-494B-988D-5D1F608517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D6CD61-F61E-4821-85F5-5F8681C06B9F}"/>
              </a:ext>
            </a:extLst>
          </p:cNvPr>
          <p:cNvSpPr>
            <a:spLocks noGrp="1"/>
          </p:cNvSpPr>
          <p:nvPr>
            <p:ph type="dt" sz="half" idx="10"/>
          </p:nvPr>
        </p:nvSpPr>
        <p:spPr/>
        <p:txBody>
          <a:bodyPr/>
          <a:lstStyle/>
          <a:p>
            <a:fld id="{B005D3E4-946E-4F9C-88FC-78699922CF13}" type="datetimeFigureOut">
              <a:rPr lang="en-US" smtClean="0"/>
              <a:t>1/7/2025</a:t>
            </a:fld>
            <a:endParaRPr lang="en-US"/>
          </a:p>
        </p:txBody>
      </p:sp>
      <p:sp>
        <p:nvSpPr>
          <p:cNvPr id="5" name="Footer Placeholder 4">
            <a:extLst>
              <a:ext uri="{FF2B5EF4-FFF2-40B4-BE49-F238E27FC236}">
                <a16:creationId xmlns:a16="http://schemas.microsoft.com/office/drawing/2014/main" id="{C8702D7F-8AB0-4DC2-B937-4BF3A2BBC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F707BC-DB9B-4004-988F-B39D3D639362}"/>
              </a:ext>
            </a:extLst>
          </p:cNvPr>
          <p:cNvSpPr>
            <a:spLocks noGrp="1"/>
          </p:cNvSpPr>
          <p:nvPr>
            <p:ph type="sldNum" sz="quarter" idx="12"/>
          </p:nvPr>
        </p:nvSpPr>
        <p:spPr/>
        <p:txBody>
          <a:bodyPr/>
          <a:lstStyle/>
          <a:p>
            <a:fld id="{792AF780-F8A0-48FB-9E91-A755033274D6}" type="slidenum">
              <a:rPr lang="en-US" smtClean="0"/>
              <a:t>‹#›</a:t>
            </a:fld>
            <a:endParaRPr lang="en-US"/>
          </a:p>
        </p:txBody>
      </p:sp>
    </p:spTree>
    <p:extLst>
      <p:ext uri="{BB962C8B-B14F-4D97-AF65-F5344CB8AC3E}">
        <p14:creationId xmlns:p14="http://schemas.microsoft.com/office/powerpoint/2010/main" val="161918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4DAA-696C-427A-8A8A-6CD24E748F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904A60-8724-4120-9460-AD8E4A93EA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AD7E59-25A4-465D-8C4D-0AC95E6ED4BE}"/>
              </a:ext>
            </a:extLst>
          </p:cNvPr>
          <p:cNvSpPr>
            <a:spLocks noGrp="1"/>
          </p:cNvSpPr>
          <p:nvPr>
            <p:ph type="dt" sz="half" idx="10"/>
          </p:nvPr>
        </p:nvSpPr>
        <p:spPr/>
        <p:txBody>
          <a:bodyPr/>
          <a:lstStyle/>
          <a:p>
            <a:fld id="{B005D3E4-946E-4F9C-88FC-78699922CF13}" type="datetimeFigureOut">
              <a:rPr lang="en-US" smtClean="0"/>
              <a:t>1/7/2025</a:t>
            </a:fld>
            <a:endParaRPr lang="en-US"/>
          </a:p>
        </p:txBody>
      </p:sp>
      <p:sp>
        <p:nvSpPr>
          <p:cNvPr id="5" name="Footer Placeholder 4">
            <a:extLst>
              <a:ext uri="{FF2B5EF4-FFF2-40B4-BE49-F238E27FC236}">
                <a16:creationId xmlns:a16="http://schemas.microsoft.com/office/drawing/2014/main" id="{656078D2-5CD2-4AC0-BB56-08FE7EEFD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1AFA6-8D8A-43A4-A2D2-B14184D31120}"/>
              </a:ext>
            </a:extLst>
          </p:cNvPr>
          <p:cNvSpPr>
            <a:spLocks noGrp="1"/>
          </p:cNvSpPr>
          <p:nvPr>
            <p:ph type="sldNum" sz="quarter" idx="12"/>
          </p:nvPr>
        </p:nvSpPr>
        <p:spPr/>
        <p:txBody>
          <a:bodyPr/>
          <a:lstStyle/>
          <a:p>
            <a:fld id="{792AF780-F8A0-48FB-9E91-A755033274D6}" type="slidenum">
              <a:rPr lang="en-US" smtClean="0"/>
              <a:t>‹#›</a:t>
            </a:fld>
            <a:endParaRPr lang="en-US"/>
          </a:p>
        </p:txBody>
      </p:sp>
    </p:spTree>
    <p:extLst>
      <p:ext uri="{BB962C8B-B14F-4D97-AF65-F5344CB8AC3E}">
        <p14:creationId xmlns:p14="http://schemas.microsoft.com/office/powerpoint/2010/main" val="1531459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DBC7A0-E686-4BE9-9BF1-7E4D40D144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198E2D-FBEA-4431-BE2D-B2F7AF811B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E922B-BF23-4D4D-8818-29F31DB8709F}"/>
              </a:ext>
            </a:extLst>
          </p:cNvPr>
          <p:cNvSpPr>
            <a:spLocks noGrp="1"/>
          </p:cNvSpPr>
          <p:nvPr>
            <p:ph type="dt" sz="half" idx="10"/>
          </p:nvPr>
        </p:nvSpPr>
        <p:spPr/>
        <p:txBody>
          <a:bodyPr/>
          <a:lstStyle/>
          <a:p>
            <a:fld id="{B005D3E4-946E-4F9C-88FC-78699922CF13}" type="datetimeFigureOut">
              <a:rPr lang="en-US" smtClean="0"/>
              <a:t>1/7/2025</a:t>
            </a:fld>
            <a:endParaRPr lang="en-US"/>
          </a:p>
        </p:txBody>
      </p:sp>
      <p:sp>
        <p:nvSpPr>
          <p:cNvPr id="5" name="Footer Placeholder 4">
            <a:extLst>
              <a:ext uri="{FF2B5EF4-FFF2-40B4-BE49-F238E27FC236}">
                <a16:creationId xmlns:a16="http://schemas.microsoft.com/office/drawing/2014/main" id="{3EDF7335-B738-40A5-AB61-D9226CB2B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2E0FC-AE1C-4F06-8DD4-803BA2F97D36}"/>
              </a:ext>
            </a:extLst>
          </p:cNvPr>
          <p:cNvSpPr>
            <a:spLocks noGrp="1"/>
          </p:cNvSpPr>
          <p:nvPr>
            <p:ph type="sldNum" sz="quarter" idx="12"/>
          </p:nvPr>
        </p:nvSpPr>
        <p:spPr/>
        <p:txBody>
          <a:bodyPr/>
          <a:lstStyle/>
          <a:p>
            <a:fld id="{792AF780-F8A0-48FB-9E91-A755033274D6}" type="slidenum">
              <a:rPr lang="en-US" smtClean="0"/>
              <a:t>‹#›</a:t>
            </a:fld>
            <a:endParaRPr lang="en-US"/>
          </a:p>
        </p:txBody>
      </p:sp>
    </p:spTree>
    <p:extLst>
      <p:ext uri="{BB962C8B-B14F-4D97-AF65-F5344CB8AC3E}">
        <p14:creationId xmlns:p14="http://schemas.microsoft.com/office/powerpoint/2010/main" val="639670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chemeClr val="accent5">
                <a:lumMod val="52000"/>
              </a:schemeClr>
            </a:gs>
            <a:gs pos="90000">
              <a:schemeClr val="accent5">
                <a:lumMod val="3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1186A2-924A-4DDF-B3FD-37C0658C4EFD}"/>
              </a:ext>
            </a:extLst>
          </p:cNvPr>
          <p:cNvSpPr>
            <a:spLocks noGrp="1"/>
          </p:cNvSpPr>
          <p:nvPr>
            <p:ph type="dt" sz="half" idx="10"/>
          </p:nvPr>
        </p:nvSpPr>
        <p:spPr/>
        <p:txBody>
          <a:bodyPr/>
          <a:lstStyle/>
          <a:p>
            <a:fld id="{1D399E33-99B6-409B-A017-0F20AE727188}" type="datetimeFigureOut">
              <a:rPr lang="en-US" smtClean="0"/>
              <a:pPr/>
              <a:t>1/6/2025</a:t>
            </a:fld>
            <a:endParaRPr lang="en-US"/>
          </a:p>
        </p:txBody>
      </p:sp>
      <p:sp>
        <p:nvSpPr>
          <p:cNvPr id="4" name="Footer Placeholder 3">
            <a:extLst>
              <a:ext uri="{FF2B5EF4-FFF2-40B4-BE49-F238E27FC236}">
                <a16:creationId xmlns:a16="http://schemas.microsoft.com/office/drawing/2014/main" id="{5B0CA1E1-B1CB-4AA6-A782-0E8AEB6A13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51E934-FFE0-4BF0-B562-44AD8BBBF70A}"/>
              </a:ext>
            </a:extLst>
          </p:cNvPr>
          <p:cNvSpPr>
            <a:spLocks noGrp="1"/>
          </p:cNvSpPr>
          <p:nvPr>
            <p:ph type="sldNum" sz="quarter" idx="12"/>
          </p:nvPr>
        </p:nvSpPr>
        <p:spPr/>
        <p:txBody>
          <a:bodyPr/>
          <a:lstStyle/>
          <a:p>
            <a:fld id="{0D033BAB-9DCB-4FB5-906E-4669D3C1930F}" type="slidenum">
              <a:rPr lang="en-US" smtClean="0"/>
              <a:pPr/>
              <a:t>‹#›</a:t>
            </a:fld>
            <a:endParaRPr lang="en-US"/>
          </a:p>
        </p:txBody>
      </p:sp>
      <p:sp>
        <p:nvSpPr>
          <p:cNvPr id="9" name="Text Placeholder 8">
            <a:extLst>
              <a:ext uri="{FF2B5EF4-FFF2-40B4-BE49-F238E27FC236}">
                <a16:creationId xmlns:a16="http://schemas.microsoft.com/office/drawing/2014/main" id="{EEA67307-ABD5-458D-ADCA-841E317DFC36}"/>
              </a:ext>
            </a:extLst>
          </p:cNvPr>
          <p:cNvSpPr>
            <a:spLocks noGrp="1"/>
          </p:cNvSpPr>
          <p:nvPr>
            <p:ph type="body" sz="quarter" idx="13"/>
          </p:nvPr>
        </p:nvSpPr>
        <p:spPr>
          <a:xfrm>
            <a:off x="2016125" y="2479675"/>
            <a:ext cx="8159750" cy="1898650"/>
          </a:xfrm>
        </p:spPr>
        <p:txBody>
          <a:bodyPr anchor="ctr">
            <a:normAutofit/>
          </a:bodyPr>
          <a:lstStyle>
            <a:lvl1pPr marL="0" indent="0" algn="ctr">
              <a:buNone/>
              <a:defRPr sz="3700" spc="100" baseline="0">
                <a:solidFill>
                  <a:schemeClr val="bg1"/>
                </a:solidFill>
                <a:latin typeface="Roboto Light" panose="02000000000000000000" pitchFamily="2" charset="0"/>
                <a:ea typeface="Roboto Light" panose="02000000000000000000" pitchFamily="2" charset="0"/>
              </a:defRPr>
            </a:lvl1pPr>
          </a:lstStyle>
          <a:p>
            <a:pPr lvl="0"/>
            <a:endParaRPr lang="en-US"/>
          </a:p>
        </p:txBody>
      </p:sp>
    </p:spTree>
    <p:extLst>
      <p:ext uri="{BB962C8B-B14F-4D97-AF65-F5344CB8AC3E}">
        <p14:creationId xmlns:p14="http://schemas.microsoft.com/office/powerpoint/2010/main" val="2765837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817A-CDBD-4A9A-A423-E8A870214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AEE38-3A45-4F98-83B3-A63F838D48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F67427-0DE8-4790-98B3-69902CAA3386}"/>
              </a:ext>
            </a:extLst>
          </p:cNvPr>
          <p:cNvSpPr>
            <a:spLocks noGrp="1"/>
          </p:cNvSpPr>
          <p:nvPr>
            <p:ph type="dt" sz="half" idx="10"/>
          </p:nvPr>
        </p:nvSpPr>
        <p:spPr/>
        <p:txBody>
          <a:bodyPr/>
          <a:lstStyle/>
          <a:p>
            <a:fld id="{1D399E33-99B6-409B-A017-0F20AE727188}" type="datetimeFigureOut">
              <a:rPr lang="en-US" smtClean="0"/>
              <a:t>1/6/2025</a:t>
            </a:fld>
            <a:endParaRPr lang="en-US"/>
          </a:p>
        </p:txBody>
      </p:sp>
      <p:sp>
        <p:nvSpPr>
          <p:cNvPr id="5" name="Footer Placeholder 4">
            <a:extLst>
              <a:ext uri="{FF2B5EF4-FFF2-40B4-BE49-F238E27FC236}">
                <a16:creationId xmlns:a16="http://schemas.microsoft.com/office/drawing/2014/main" id="{B5D03999-D3BA-4769-81FA-DA4FC369F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D1BF0-C14D-48BA-9E3C-B2AB179BC0FC}"/>
              </a:ext>
            </a:extLst>
          </p:cNvPr>
          <p:cNvSpPr>
            <a:spLocks noGrp="1"/>
          </p:cNvSpPr>
          <p:nvPr>
            <p:ph type="sldNum" sz="quarter" idx="12"/>
          </p:nvPr>
        </p:nvSpPr>
        <p:spPr/>
        <p:txBody>
          <a:bodyPr/>
          <a:lstStyle/>
          <a:p>
            <a:fld id="{0D033BAB-9DCB-4FB5-906E-4669D3C1930F}" type="slidenum">
              <a:rPr lang="en-US" smtClean="0"/>
              <a:t>‹#›</a:t>
            </a:fld>
            <a:endParaRPr lang="en-US"/>
          </a:p>
        </p:txBody>
      </p:sp>
    </p:spTree>
    <p:extLst>
      <p:ext uri="{BB962C8B-B14F-4D97-AF65-F5344CB8AC3E}">
        <p14:creationId xmlns:p14="http://schemas.microsoft.com/office/powerpoint/2010/main" val="2004195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7A41B16-F89C-48C6-AB48-531DCE4A7976}"/>
              </a:ext>
            </a:extLst>
          </p:cNvPr>
          <p:cNvSpPr>
            <a:spLocks noGrp="1"/>
          </p:cNvSpPr>
          <p:nvPr>
            <p:ph type="dt" sz="half" idx="10"/>
          </p:nvPr>
        </p:nvSpPr>
        <p:spPr/>
        <p:txBody>
          <a:bodyPr/>
          <a:lstStyle/>
          <a:p>
            <a:fld id="{1D399E33-99B6-409B-A017-0F20AE727188}" type="datetimeFigureOut">
              <a:rPr lang="en-US" smtClean="0"/>
              <a:t>1/6/2025</a:t>
            </a:fld>
            <a:endParaRPr lang="en-US"/>
          </a:p>
        </p:txBody>
      </p:sp>
      <p:sp>
        <p:nvSpPr>
          <p:cNvPr id="4" name="Footer Placeholder 3">
            <a:extLst>
              <a:ext uri="{FF2B5EF4-FFF2-40B4-BE49-F238E27FC236}">
                <a16:creationId xmlns:a16="http://schemas.microsoft.com/office/drawing/2014/main" id="{8FE9B5CE-B92D-45CD-8E03-CF36D75676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371EF4-6458-4BB1-B7D6-18ED312C1EF1}"/>
              </a:ext>
            </a:extLst>
          </p:cNvPr>
          <p:cNvSpPr>
            <a:spLocks noGrp="1"/>
          </p:cNvSpPr>
          <p:nvPr>
            <p:ph type="sldNum" sz="quarter" idx="12"/>
          </p:nvPr>
        </p:nvSpPr>
        <p:spPr/>
        <p:txBody>
          <a:bodyPr/>
          <a:lstStyle/>
          <a:p>
            <a:fld id="{0D033BAB-9DCB-4FB5-906E-4669D3C1930F}" type="slidenum">
              <a:rPr lang="en-US" smtClean="0"/>
              <a:t>‹#›</a:t>
            </a:fld>
            <a:endParaRPr lang="en-US"/>
          </a:p>
        </p:txBody>
      </p:sp>
      <p:sp>
        <p:nvSpPr>
          <p:cNvPr id="12" name="Text Placeholder 11">
            <a:extLst>
              <a:ext uri="{FF2B5EF4-FFF2-40B4-BE49-F238E27FC236}">
                <a16:creationId xmlns:a16="http://schemas.microsoft.com/office/drawing/2014/main" id="{70899C31-A133-49C4-9923-CCB59ECA341D}"/>
              </a:ext>
            </a:extLst>
          </p:cNvPr>
          <p:cNvSpPr>
            <a:spLocks noGrp="1"/>
          </p:cNvSpPr>
          <p:nvPr>
            <p:ph type="body" sz="quarter" idx="14"/>
          </p:nvPr>
        </p:nvSpPr>
        <p:spPr>
          <a:xfrm>
            <a:off x="195884" y="156403"/>
            <a:ext cx="11668125" cy="549275"/>
          </a:xfrm>
        </p:spPr>
        <p:txBody>
          <a:bodyPr vert="horz" lIns="91440" tIns="45720" rIns="91440" bIns="45720" rtlCol="0">
            <a:noAutofit/>
          </a:bodyPr>
          <a:lstStyle>
            <a:lvl1pPr marL="0" indent="0">
              <a:buNone/>
              <a:defRPr lang="en-US" sz="2600" b="1">
                <a:solidFill>
                  <a:schemeClr val="accent1">
                    <a:lumMod val="50000"/>
                  </a:schemeClr>
                </a:solidFill>
              </a:defRPr>
            </a:lvl1pPr>
          </a:lstStyle>
          <a:p>
            <a:pPr marL="228600" lvl="0" indent="-228600"/>
            <a:endParaRPr lang="en-US"/>
          </a:p>
        </p:txBody>
      </p:sp>
    </p:spTree>
    <p:extLst>
      <p:ext uri="{BB962C8B-B14F-4D97-AF65-F5344CB8AC3E}">
        <p14:creationId xmlns:p14="http://schemas.microsoft.com/office/powerpoint/2010/main" val="3157101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CC6E-9847-4DD4-B56B-A1BE142773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5056C6-C55B-4D4F-BF68-16A975690B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2611A-FBC0-4FC0-B332-93AC49E8D6F8}"/>
              </a:ext>
            </a:extLst>
          </p:cNvPr>
          <p:cNvSpPr>
            <a:spLocks noGrp="1"/>
          </p:cNvSpPr>
          <p:nvPr>
            <p:ph type="dt" sz="half" idx="10"/>
          </p:nvPr>
        </p:nvSpPr>
        <p:spPr/>
        <p:txBody>
          <a:bodyPr/>
          <a:lstStyle/>
          <a:p>
            <a:fld id="{1D399E33-99B6-409B-A017-0F20AE727188}" type="datetimeFigureOut">
              <a:rPr lang="en-US" smtClean="0"/>
              <a:t>1/6/2025</a:t>
            </a:fld>
            <a:endParaRPr lang="en-US"/>
          </a:p>
        </p:txBody>
      </p:sp>
      <p:sp>
        <p:nvSpPr>
          <p:cNvPr id="5" name="Footer Placeholder 4">
            <a:extLst>
              <a:ext uri="{FF2B5EF4-FFF2-40B4-BE49-F238E27FC236}">
                <a16:creationId xmlns:a16="http://schemas.microsoft.com/office/drawing/2014/main" id="{F42AE415-4799-44C1-86EC-7E9C8C693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9D7F3-7D14-4FC7-AFD9-6ACA66324C2D}"/>
              </a:ext>
            </a:extLst>
          </p:cNvPr>
          <p:cNvSpPr>
            <a:spLocks noGrp="1"/>
          </p:cNvSpPr>
          <p:nvPr>
            <p:ph type="sldNum" sz="quarter" idx="12"/>
          </p:nvPr>
        </p:nvSpPr>
        <p:spPr/>
        <p:txBody>
          <a:bodyPr/>
          <a:lstStyle/>
          <a:p>
            <a:fld id="{0D033BAB-9DCB-4FB5-906E-4669D3C1930F}" type="slidenum">
              <a:rPr lang="en-US" smtClean="0"/>
              <a:t>‹#›</a:t>
            </a:fld>
            <a:endParaRPr lang="en-US"/>
          </a:p>
        </p:txBody>
      </p:sp>
    </p:spTree>
    <p:extLst>
      <p:ext uri="{BB962C8B-B14F-4D97-AF65-F5344CB8AC3E}">
        <p14:creationId xmlns:p14="http://schemas.microsoft.com/office/powerpoint/2010/main" val="62913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5AA0-2FD0-4FBD-AA73-5A9BCD6108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021323-41A3-4D2C-96B6-28AAF28D37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B08BB5-115B-4F81-A1BA-019C62809E16}"/>
              </a:ext>
            </a:extLst>
          </p:cNvPr>
          <p:cNvSpPr>
            <a:spLocks noGrp="1"/>
          </p:cNvSpPr>
          <p:nvPr>
            <p:ph type="dt" sz="half" idx="10"/>
          </p:nvPr>
        </p:nvSpPr>
        <p:spPr/>
        <p:txBody>
          <a:bodyPr/>
          <a:lstStyle/>
          <a:p>
            <a:fld id="{1D399E33-99B6-409B-A017-0F20AE727188}" type="datetimeFigureOut">
              <a:rPr lang="en-US" smtClean="0"/>
              <a:t>1/6/2025</a:t>
            </a:fld>
            <a:endParaRPr lang="en-US"/>
          </a:p>
        </p:txBody>
      </p:sp>
      <p:sp>
        <p:nvSpPr>
          <p:cNvPr id="5" name="Footer Placeholder 4">
            <a:extLst>
              <a:ext uri="{FF2B5EF4-FFF2-40B4-BE49-F238E27FC236}">
                <a16:creationId xmlns:a16="http://schemas.microsoft.com/office/drawing/2014/main" id="{5B7E9DF7-94B1-46FF-899A-BC285CDDA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A8811-DBD7-4618-AF00-ED340506C40B}"/>
              </a:ext>
            </a:extLst>
          </p:cNvPr>
          <p:cNvSpPr>
            <a:spLocks noGrp="1"/>
          </p:cNvSpPr>
          <p:nvPr>
            <p:ph type="sldNum" sz="quarter" idx="12"/>
          </p:nvPr>
        </p:nvSpPr>
        <p:spPr/>
        <p:txBody>
          <a:bodyPr/>
          <a:lstStyle/>
          <a:p>
            <a:fld id="{0D033BAB-9DCB-4FB5-906E-4669D3C1930F}" type="slidenum">
              <a:rPr lang="en-US" smtClean="0"/>
              <a:t>‹#›</a:t>
            </a:fld>
            <a:endParaRPr lang="en-US"/>
          </a:p>
        </p:txBody>
      </p:sp>
    </p:spTree>
    <p:extLst>
      <p:ext uri="{BB962C8B-B14F-4D97-AF65-F5344CB8AC3E}">
        <p14:creationId xmlns:p14="http://schemas.microsoft.com/office/powerpoint/2010/main" val="506267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45A3-46DF-4022-B975-CE3A9CEBF6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8276F-CA06-4D71-A38D-15984A1046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EE08F0-4A7E-49EC-9DB7-C1EA290D51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E4C63A-4D25-4AE2-A78B-EC3067FFEDCC}"/>
              </a:ext>
            </a:extLst>
          </p:cNvPr>
          <p:cNvSpPr>
            <a:spLocks noGrp="1"/>
          </p:cNvSpPr>
          <p:nvPr>
            <p:ph type="dt" sz="half" idx="10"/>
          </p:nvPr>
        </p:nvSpPr>
        <p:spPr/>
        <p:txBody>
          <a:bodyPr/>
          <a:lstStyle/>
          <a:p>
            <a:fld id="{1D399E33-99B6-409B-A017-0F20AE727188}" type="datetimeFigureOut">
              <a:rPr lang="en-US" smtClean="0"/>
              <a:t>1/6/2025</a:t>
            </a:fld>
            <a:endParaRPr lang="en-US"/>
          </a:p>
        </p:txBody>
      </p:sp>
      <p:sp>
        <p:nvSpPr>
          <p:cNvPr id="6" name="Footer Placeholder 5">
            <a:extLst>
              <a:ext uri="{FF2B5EF4-FFF2-40B4-BE49-F238E27FC236}">
                <a16:creationId xmlns:a16="http://schemas.microsoft.com/office/drawing/2014/main" id="{2D1979D6-88E4-4CC3-9EE4-3607A63C1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EDF1D4-34B1-47B9-A586-E90DB080359F}"/>
              </a:ext>
            </a:extLst>
          </p:cNvPr>
          <p:cNvSpPr>
            <a:spLocks noGrp="1"/>
          </p:cNvSpPr>
          <p:nvPr>
            <p:ph type="sldNum" sz="quarter" idx="12"/>
          </p:nvPr>
        </p:nvSpPr>
        <p:spPr/>
        <p:txBody>
          <a:bodyPr/>
          <a:lstStyle/>
          <a:p>
            <a:fld id="{0D033BAB-9DCB-4FB5-906E-4669D3C1930F}" type="slidenum">
              <a:rPr lang="en-US" smtClean="0"/>
              <a:t>‹#›</a:t>
            </a:fld>
            <a:endParaRPr lang="en-US"/>
          </a:p>
        </p:txBody>
      </p:sp>
    </p:spTree>
    <p:extLst>
      <p:ext uri="{BB962C8B-B14F-4D97-AF65-F5344CB8AC3E}">
        <p14:creationId xmlns:p14="http://schemas.microsoft.com/office/powerpoint/2010/main" val="2394449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94C5D-6029-4983-94F6-67E0DC31D8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0728DC-61C1-41CB-90BD-7CF7F3FB4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B8FFEA-79CB-4377-B6E2-DAD6B1C194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AF32F8-3753-420A-AC72-9FE5331449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5E5EB8-F00A-47D0-BD5A-1525D7093D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04AB1B-2F61-4C5A-85FE-7F0C3A89526E}"/>
              </a:ext>
            </a:extLst>
          </p:cNvPr>
          <p:cNvSpPr>
            <a:spLocks noGrp="1"/>
          </p:cNvSpPr>
          <p:nvPr>
            <p:ph type="dt" sz="half" idx="10"/>
          </p:nvPr>
        </p:nvSpPr>
        <p:spPr/>
        <p:txBody>
          <a:bodyPr/>
          <a:lstStyle/>
          <a:p>
            <a:fld id="{1D399E33-99B6-409B-A017-0F20AE727188}" type="datetimeFigureOut">
              <a:rPr lang="en-US" smtClean="0"/>
              <a:t>1/6/2025</a:t>
            </a:fld>
            <a:endParaRPr lang="en-US"/>
          </a:p>
        </p:txBody>
      </p:sp>
      <p:sp>
        <p:nvSpPr>
          <p:cNvPr id="8" name="Footer Placeholder 7">
            <a:extLst>
              <a:ext uri="{FF2B5EF4-FFF2-40B4-BE49-F238E27FC236}">
                <a16:creationId xmlns:a16="http://schemas.microsoft.com/office/drawing/2014/main" id="{F4C9B941-1E3F-409F-8E14-9A0E951766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57CEF-B6EB-4A89-9DCE-BC9FB18CE88B}"/>
              </a:ext>
            </a:extLst>
          </p:cNvPr>
          <p:cNvSpPr>
            <a:spLocks noGrp="1"/>
          </p:cNvSpPr>
          <p:nvPr>
            <p:ph type="sldNum" sz="quarter" idx="12"/>
          </p:nvPr>
        </p:nvSpPr>
        <p:spPr/>
        <p:txBody>
          <a:bodyPr/>
          <a:lstStyle/>
          <a:p>
            <a:fld id="{0D033BAB-9DCB-4FB5-906E-4669D3C1930F}" type="slidenum">
              <a:rPr lang="en-US" smtClean="0"/>
              <a:t>‹#›</a:t>
            </a:fld>
            <a:endParaRPr lang="en-US"/>
          </a:p>
        </p:txBody>
      </p:sp>
    </p:spTree>
    <p:extLst>
      <p:ext uri="{BB962C8B-B14F-4D97-AF65-F5344CB8AC3E}">
        <p14:creationId xmlns:p14="http://schemas.microsoft.com/office/powerpoint/2010/main" val="86607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22EC0B-A3A4-46F9-A1AC-610CEF541AE1}"/>
              </a:ext>
            </a:extLst>
          </p:cNvPr>
          <p:cNvSpPr>
            <a:spLocks noGrp="1"/>
          </p:cNvSpPr>
          <p:nvPr>
            <p:ph type="dt" sz="half" idx="10"/>
          </p:nvPr>
        </p:nvSpPr>
        <p:spPr/>
        <p:txBody>
          <a:bodyPr/>
          <a:lstStyle/>
          <a:p>
            <a:fld id="{1D399E33-99B6-409B-A017-0F20AE727188}" type="datetimeFigureOut">
              <a:rPr lang="en-US" smtClean="0"/>
              <a:t>1/6/2025</a:t>
            </a:fld>
            <a:endParaRPr lang="en-US"/>
          </a:p>
        </p:txBody>
      </p:sp>
      <p:sp>
        <p:nvSpPr>
          <p:cNvPr id="3" name="Footer Placeholder 2">
            <a:extLst>
              <a:ext uri="{FF2B5EF4-FFF2-40B4-BE49-F238E27FC236}">
                <a16:creationId xmlns:a16="http://schemas.microsoft.com/office/drawing/2014/main" id="{A715D43D-433E-4F88-A22A-7F275B8761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3305B8-10F0-4F5A-AC1C-603CD40BB05A}"/>
              </a:ext>
            </a:extLst>
          </p:cNvPr>
          <p:cNvSpPr>
            <a:spLocks noGrp="1"/>
          </p:cNvSpPr>
          <p:nvPr>
            <p:ph type="sldNum" sz="quarter" idx="12"/>
          </p:nvPr>
        </p:nvSpPr>
        <p:spPr/>
        <p:txBody>
          <a:bodyPr/>
          <a:lstStyle/>
          <a:p>
            <a:fld id="{0D033BAB-9DCB-4FB5-906E-4669D3C1930F}" type="slidenum">
              <a:rPr lang="en-US" smtClean="0"/>
              <a:t>‹#›</a:t>
            </a:fld>
            <a:endParaRPr lang="en-US"/>
          </a:p>
        </p:txBody>
      </p:sp>
    </p:spTree>
    <p:extLst>
      <p:ext uri="{BB962C8B-B14F-4D97-AF65-F5344CB8AC3E}">
        <p14:creationId xmlns:p14="http://schemas.microsoft.com/office/powerpoint/2010/main" val="294881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A2FE-F8AE-41FA-B090-78EE40144A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837399-F995-4349-BB1A-FE5A786754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63308-33FF-4EF2-ACC5-6D53607245C0}"/>
              </a:ext>
            </a:extLst>
          </p:cNvPr>
          <p:cNvSpPr>
            <a:spLocks noGrp="1"/>
          </p:cNvSpPr>
          <p:nvPr>
            <p:ph type="dt" sz="half" idx="10"/>
          </p:nvPr>
        </p:nvSpPr>
        <p:spPr/>
        <p:txBody>
          <a:bodyPr/>
          <a:lstStyle/>
          <a:p>
            <a:fld id="{B005D3E4-946E-4F9C-88FC-78699922CF13}" type="datetimeFigureOut">
              <a:rPr lang="en-US" smtClean="0"/>
              <a:t>1/7/2025</a:t>
            </a:fld>
            <a:endParaRPr lang="en-US"/>
          </a:p>
        </p:txBody>
      </p:sp>
      <p:sp>
        <p:nvSpPr>
          <p:cNvPr id="5" name="Footer Placeholder 4">
            <a:extLst>
              <a:ext uri="{FF2B5EF4-FFF2-40B4-BE49-F238E27FC236}">
                <a16:creationId xmlns:a16="http://schemas.microsoft.com/office/drawing/2014/main" id="{45BBCBCF-16F7-4755-8A46-C4144F81F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7E8DB-8D93-43B2-832F-B7E6AE8B6CA0}"/>
              </a:ext>
            </a:extLst>
          </p:cNvPr>
          <p:cNvSpPr>
            <a:spLocks noGrp="1"/>
          </p:cNvSpPr>
          <p:nvPr>
            <p:ph type="sldNum" sz="quarter" idx="12"/>
          </p:nvPr>
        </p:nvSpPr>
        <p:spPr/>
        <p:txBody>
          <a:bodyPr/>
          <a:lstStyle/>
          <a:p>
            <a:fld id="{792AF780-F8A0-48FB-9E91-A755033274D6}" type="slidenum">
              <a:rPr lang="en-US" smtClean="0"/>
              <a:t>‹#›</a:t>
            </a:fld>
            <a:endParaRPr lang="en-US"/>
          </a:p>
        </p:txBody>
      </p:sp>
    </p:spTree>
    <p:extLst>
      <p:ext uri="{BB962C8B-B14F-4D97-AF65-F5344CB8AC3E}">
        <p14:creationId xmlns:p14="http://schemas.microsoft.com/office/powerpoint/2010/main" val="2655930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375B-9599-4F88-9793-211B4E023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094E8E-FB98-4424-BC34-70FBD88456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E2BA8-959F-4FAD-8E9A-F035C9B95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F75DE-A10D-41A1-A244-314A24F29695}"/>
              </a:ext>
            </a:extLst>
          </p:cNvPr>
          <p:cNvSpPr>
            <a:spLocks noGrp="1"/>
          </p:cNvSpPr>
          <p:nvPr>
            <p:ph type="dt" sz="half" idx="10"/>
          </p:nvPr>
        </p:nvSpPr>
        <p:spPr/>
        <p:txBody>
          <a:bodyPr/>
          <a:lstStyle/>
          <a:p>
            <a:fld id="{1D399E33-99B6-409B-A017-0F20AE727188}" type="datetimeFigureOut">
              <a:rPr lang="en-US" smtClean="0"/>
              <a:t>1/6/2025</a:t>
            </a:fld>
            <a:endParaRPr lang="en-US"/>
          </a:p>
        </p:txBody>
      </p:sp>
      <p:sp>
        <p:nvSpPr>
          <p:cNvPr id="6" name="Footer Placeholder 5">
            <a:extLst>
              <a:ext uri="{FF2B5EF4-FFF2-40B4-BE49-F238E27FC236}">
                <a16:creationId xmlns:a16="http://schemas.microsoft.com/office/drawing/2014/main" id="{EFFA32D7-5CA7-4819-AF5A-30A51BB9B6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E4DEB8-9DB4-4A6C-8DB3-32313D9EFFFE}"/>
              </a:ext>
            </a:extLst>
          </p:cNvPr>
          <p:cNvSpPr>
            <a:spLocks noGrp="1"/>
          </p:cNvSpPr>
          <p:nvPr>
            <p:ph type="sldNum" sz="quarter" idx="12"/>
          </p:nvPr>
        </p:nvSpPr>
        <p:spPr/>
        <p:txBody>
          <a:bodyPr/>
          <a:lstStyle/>
          <a:p>
            <a:fld id="{0D033BAB-9DCB-4FB5-906E-4669D3C1930F}" type="slidenum">
              <a:rPr lang="en-US" smtClean="0"/>
              <a:t>‹#›</a:t>
            </a:fld>
            <a:endParaRPr lang="en-US"/>
          </a:p>
        </p:txBody>
      </p:sp>
    </p:spTree>
    <p:extLst>
      <p:ext uri="{BB962C8B-B14F-4D97-AF65-F5344CB8AC3E}">
        <p14:creationId xmlns:p14="http://schemas.microsoft.com/office/powerpoint/2010/main" val="3207059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E8C5-DC4B-417D-BF68-53644B9C0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9E6087-C5F2-431C-8C53-118EF846E2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569EC7C-AB7C-4902-BB52-AC336856A2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95A931-195B-4A3D-BF8E-0E9A2A3FA8AA}"/>
              </a:ext>
            </a:extLst>
          </p:cNvPr>
          <p:cNvSpPr>
            <a:spLocks noGrp="1"/>
          </p:cNvSpPr>
          <p:nvPr>
            <p:ph type="dt" sz="half" idx="10"/>
          </p:nvPr>
        </p:nvSpPr>
        <p:spPr/>
        <p:txBody>
          <a:bodyPr/>
          <a:lstStyle/>
          <a:p>
            <a:fld id="{1D399E33-99B6-409B-A017-0F20AE727188}" type="datetimeFigureOut">
              <a:rPr lang="en-US" smtClean="0"/>
              <a:t>1/6/2025</a:t>
            </a:fld>
            <a:endParaRPr lang="en-US"/>
          </a:p>
        </p:txBody>
      </p:sp>
      <p:sp>
        <p:nvSpPr>
          <p:cNvPr id="6" name="Footer Placeholder 5">
            <a:extLst>
              <a:ext uri="{FF2B5EF4-FFF2-40B4-BE49-F238E27FC236}">
                <a16:creationId xmlns:a16="http://schemas.microsoft.com/office/drawing/2014/main" id="{4B299E5A-459B-4814-B785-BA8A3F48D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67E5E0-085E-4F92-ADB5-031B7DD3E966}"/>
              </a:ext>
            </a:extLst>
          </p:cNvPr>
          <p:cNvSpPr>
            <a:spLocks noGrp="1"/>
          </p:cNvSpPr>
          <p:nvPr>
            <p:ph type="sldNum" sz="quarter" idx="12"/>
          </p:nvPr>
        </p:nvSpPr>
        <p:spPr/>
        <p:txBody>
          <a:bodyPr/>
          <a:lstStyle/>
          <a:p>
            <a:fld id="{0D033BAB-9DCB-4FB5-906E-4669D3C1930F}" type="slidenum">
              <a:rPr lang="en-US" smtClean="0"/>
              <a:t>‹#›</a:t>
            </a:fld>
            <a:endParaRPr lang="en-US"/>
          </a:p>
        </p:txBody>
      </p:sp>
    </p:spTree>
    <p:extLst>
      <p:ext uri="{BB962C8B-B14F-4D97-AF65-F5344CB8AC3E}">
        <p14:creationId xmlns:p14="http://schemas.microsoft.com/office/powerpoint/2010/main" val="1840281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AAEB-590E-4EB7-B699-B26DFA9A61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98635-C5E3-4C0E-BA10-885CB3C11F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F4F03-D925-43D7-A7FC-6BB467408617}"/>
              </a:ext>
            </a:extLst>
          </p:cNvPr>
          <p:cNvSpPr>
            <a:spLocks noGrp="1"/>
          </p:cNvSpPr>
          <p:nvPr>
            <p:ph type="dt" sz="half" idx="10"/>
          </p:nvPr>
        </p:nvSpPr>
        <p:spPr/>
        <p:txBody>
          <a:bodyPr/>
          <a:lstStyle/>
          <a:p>
            <a:fld id="{1D399E33-99B6-409B-A017-0F20AE727188}" type="datetimeFigureOut">
              <a:rPr lang="en-US" smtClean="0"/>
              <a:t>1/6/2025</a:t>
            </a:fld>
            <a:endParaRPr lang="en-US"/>
          </a:p>
        </p:txBody>
      </p:sp>
      <p:sp>
        <p:nvSpPr>
          <p:cNvPr id="5" name="Footer Placeholder 4">
            <a:extLst>
              <a:ext uri="{FF2B5EF4-FFF2-40B4-BE49-F238E27FC236}">
                <a16:creationId xmlns:a16="http://schemas.microsoft.com/office/drawing/2014/main" id="{A663D1B2-18E9-4BC7-8BDA-D974B8B69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465C01-F4D7-4241-973A-4324DCC9691C}"/>
              </a:ext>
            </a:extLst>
          </p:cNvPr>
          <p:cNvSpPr>
            <a:spLocks noGrp="1"/>
          </p:cNvSpPr>
          <p:nvPr>
            <p:ph type="sldNum" sz="quarter" idx="12"/>
          </p:nvPr>
        </p:nvSpPr>
        <p:spPr/>
        <p:txBody>
          <a:bodyPr/>
          <a:lstStyle/>
          <a:p>
            <a:fld id="{0D033BAB-9DCB-4FB5-906E-4669D3C1930F}" type="slidenum">
              <a:rPr lang="en-US" smtClean="0"/>
              <a:t>‹#›</a:t>
            </a:fld>
            <a:endParaRPr lang="en-US"/>
          </a:p>
        </p:txBody>
      </p:sp>
    </p:spTree>
    <p:extLst>
      <p:ext uri="{BB962C8B-B14F-4D97-AF65-F5344CB8AC3E}">
        <p14:creationId xmlns:p14="http://schemas.microsoft.com/office/powerpoint/2010/main" val="20887102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44C146-3EBF-48E7-A098-D6F59CDE82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F21899-F200-4AA7-A5EA-F82962FFD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4D2F3C-8BD8-409B-9A11-4BEB408586C2}"/>
              </a:ext>
            </a:extLst>
          </p:cNvPr>
          <p:cNvSpPr>
            <a:spLocks noGrp="1"/>
          </p:cNvSpPr>
          <p:nvPr>
            <p:ph type="dt" sz="half" idx="10"/>
          </p:nvPr>
        </p:nvSpPr>
        <p:spPr/>
        <p:txBody>
          <a:bodyPr/>
          <a:lstStyle/>
          <a:p>
            <a:fld id="{1D399E33-99B6-409B-A017-0F20AE727188}" type="datetimeFigureOut">
              <a:rPr lang="en-US" smtClean="0"/>
              <a:t>1/6/2025</a:t>
            </a:fld>
            <a:endParaRPr lang="en-US"/>
          </a:p>
        </p:txBody>
      </p:sp>
      <p:sp>
        <p:nvSpPr>
          <p:cNvPr id="5" name="Footer Placeholder 4">
            <a:extLst>
              <a:ext uri="{FF2B5EF4-FFF2-40B4-BE49-F238E27FC236}">
                <a16:creationId xmlns:a16="http://schemas.microsoft.com/office/drawing/2014/main" id="{7F2491D6-9E2A-450A-B877-74B6068CC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5AF34-BAE5-4EF8-B389-C95FBC2088C5}"/>
              </a:ext>
            </a:extLst>
          </p:cNvPr>
          <p:cNvSpPr>
            <a:spLocks noGrp="1"/>
          </p:cNvSpPr>
          <p:nvPr>
            <p:ph type="sldNum" sz="quarter" idx="12"/>
          </p:nvPr>
        </p:nvSpPr>
        <p:spPr/>
        <p:txBody>
          <a:bodyPr/>
          <a:lstStyle/>
          <a:p>
            <a:fld id="{0D033BAB-9DCB-4FB5-906E-4669D3C1930F}" type="slidenum">
              <a:rPr lang="en-US" smtClean="0"/>
              <a:t>‹#›</a:t>
            </a:fld>
            <a:endParaRPr lang="en-US"/>
          </a:p>
        </p:txBody>
      </p:sp>
    </p:spTree>
    <p:extLst>
      <p:ext uri="{BB962C8B-B14F-4D97-AF65-F5344CB8AC3E}">
        <p14:creationId xmlns:p14="http://schemas.microsoft.com/office/powerpoint/2010/main" val="2356330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80000">
              <a:schemeClr val="accent2">
                <a:lumMod val="40000"/>
              </a:schemeClr>
            </a:gs>
            <a:gs pos="1000">
              <a:schemeClr val="accent2">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lumMod val="85000"/>
                  </a:schemeClr>
                </a:solidFill>
              </a:defRPr>
            </a:lvl1pPr>
          </a:lstStyle>
          <a:p>
            <a:fld id="{BC964183-AB7D-4B7E-B101-A94E65AA36CB}" type="slidenum">
              <a:rPr lang="en-US" smtClean="0"/>
              <a:pPr/>
              <a:t>‹#›</a:t>
            </a:fld>
            <a:endParaRPr lang="en-US"/>
          </a:p>
        </p:txBody>
      </p:sp>
      <p:sp>
        <p:nvSpPr>
          <p:cNvPr id="7" name="Content Placeholder 2"/>
          <p:cNvSpPr>
            <a:spLocks noGrp="1"/>
          </p:cNvSpPr>
          <p:nvPr>
            <p:ph idx="1" hasCustomPrompt="1"/>
          </p:nvPr>
        </p:nvSpPr>
        <p:spPr>
          <a:xfrm>
            <a:off x="1439483" y="2276873"/>
            <a:ext cx="9313035" cy="1736783"/>
          </a:xfrm>
        </p:spPr>
        <p:txBody>
          <a:bodyPr anchor="ctr">
            <a:normAutofit/>
          </a:bodyPr>
          <a:lstStyle>
            <a:lvl1pPr algn="ctr">
              <a:spcBef>
                <a:spcPts val="800"/>
              </a:spcBef>
              <a:spcAft>
                <a:spcPts val="800"/>
              </a:spcAft>
              <a:defRPr sz="4267" spc="133" baseline="0">
                <a:solidFill>
                  <a:schemeClr val="bg1"/>
                </a:solidFill>
              </a:defRPr>
            </a:lvl1pPr>
            <a:lvl2pPr>
              <a:spcBef>
                <a:spcPts val="800"/>
              </a:spcBef>
              <a:spcAft>
                <a:spcPts val="800"/>
              </a:spcAft>
              <a:defRPr sz="2667" spc="-80" baseline="0">
                <a:solidFill>
                  <a:schemeClr val="tx1">
                    <a:lumMod val="85000"/>
                    <a:lumOff val="15000"/>
                  </a:schemeClr>
                </a:solidFill>
              </a:defRPr>
            </a:lvl2pPr>
            <a:lvl3pPr>
              <a:spcBef>
                <a:spcPts val="800"/>
              </a:spcBef>
              <a:spcAft>
                <a:spcPts val="800"/>
              </a:spcAft>
              <a:defRPr sz="2400" spc="-80" baseline="0">
                <a:solidFill>
                  <a:schemeClr val="tx1">
                    <a:lumMod val="85000"/>
                    <a:lumOff val="15000"/>
                  </a:schemeClr>
                </a:solidFill>
              </a:defRPr>
            </a:lvl3pPr>
          </a:lstStyle>
          <a:p>
            <a:pPr lvl="0"/>
            <a:r>
              <a:rPr lang="en-US"/>
              <a:t>Click to edit Master text styles</a:t>
            </a:r>
          </a:p>
        </p:txBody>
      </p:sp>
    </p:spTree>
    <p:extLst>
      <p:ext uri="{BB962C8B-B14F-4D97-AF65-F5344CB8AC3E}">
        <p14:creationId xmlns:p14="http://schemas.microsoft.com/office/powerpoint/2010/main" val="406494024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94C21D4D-63BB-48D3-B3A5-9837F1341EDE}" type="datetimeFigureOut">
              <a:rPr lang="zh-TW" altLang="en-US" smtClean="0"/>
              <a:t>2025/1/7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3268651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4C21D4D-63BB-48D3-B3A5-9837F1341EDE}" type="datetimeFigureOut">
              <a:rPr lang="zh-TW" altLang="en-US" smtClean="0"/>
              <a:t>2025/1/7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34822162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4C21D4D-63BB-48D3-B3A5-9837F1341EDE}" type="datetimeFigureOut">
              <a:rPr lang="zh-TW" altLang="en-US" smtClean="0"/>
              <a:t>2025/1/7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32098003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4C21D4D-63BB-48D3-B3A5-9837F1341EDE}" type="datetimeFigureOut">
              <a:rPr lang="zh-TW" altLang="en-US" smtClean="0"/>
              <a:t>2025/1/7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16279041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9"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1"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4C21D4D-63BB-48D3-B3A5-9837F1341EDE}" type="datetimeFigureOut">
              <a:rPr lang="zh-TW" altLang="en-US" smtClean="0"/>
              <a:t>2025/1/7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2420629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3AAE-54E4-4D6A-9A4A-8C956D5CC2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2FD222-830B-47F8-AEDF-96B220A0A1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FE756B-5AC4-4502-83BE-D8A76586C166}"/>
              </a:ext>
            </a:extLst>
          </p:cNvPr>
          <p:cNvSpPr>
            <a:spLocks noGrp="1"/>
          </p:cNvSpPr>
          <p:nvPr>
            <p:ph type="dt" sz="half" idx="10"/>
          </p:nvPr>
        </p:nvSpPr>
        <p:spPr/>
        <p:txBody>
          <a:bodyPr/>
          <a:lstStyle/>
          <a:p>
            <a:fld id="{B005D3E4-946E-4F9C-88FC-78699922CF13}" type="datetimeFigureOut">
              <a:rPr lang="en-US" smtClean="0"/>
              <a:t>1/7/2025</a:t>
            </a:fld>
            <a:endParaRPr lang="en-US"/>
          </a:p>
        </p:txBody>
      </p:sp>
      <p:sp>
        <p:nvSpPr>
          <p:cNvPr id="5" name="Footer Placeholder 4">
            <a:extLst>
              <a:ext uri="{FF2B5EF4-FFF2-40B4-BE49-F238E27FC236}">
                <a16:creationId xmlns:a16="http://schemas.microsoft.com/office/drawing/2014/main" id="{D8A679D2-423F-4570-9226-8FEFDD697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9B221-8A81-491F-9538-40A3DD4254EC}"/>
              </a:ext>
            </a:extLst>
          </p:cNvPr>
          <p:cNvSpPr>
            <a:spLocks noGrp="1"/>
          </p:cNvSpPr>
          <p:nvPr>
            <p:ph type="sldNum" sz="quarter" idx="12"/>
          </p:nvPr>
        </p:nvSpPr>
        <p:spPr/>
        <p:txBody>
          <a:bodyPr/>
          <a:lstStyle/>
          <a:p>
            <a:fld id="{792AF780-F8A0-48FB-9E91-A755033274D6}" type="slidenum">
              <a:rPr lang="en-US" smtClean="0"/>
              <a:t>‹#›</a:t>
            </a:fld>
            <a:endParaRPr lang="en-US"/>
          </a:p>
        </p:txBody>
      </p:sp>
    </p:spTree>
    <p:extLst>
      <p:ext uri="{BB962C8B-B14F-4D97-AF65-F5344CB8AC3E}">
        <p14:creationId xmlns:p14="http://schemas.microsoft.com/office/powerpoint/2010/main" val="36880073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4C21D4D-63BB-48D3-B3A5-9837F1341EDE}" type="datetimeFigureOut">
              <a:rPr lang="zh-TW" altLang="en-US" smtClean="0"/>
              <a:t>2025/1/7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4776380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C21D4D-63BB-48D3-B3A5-9837F1341EDE}" type="datetimeFigureOut">
              <a:rPr lang="zh-TW" altLang="en-US" smtClean="0"/>
              <a:t>2025/1/7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3805470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4C21D4D-63BB-48D3-B3A5-9837F1341EDE}" type="datetimeFigureOut">
              <a:rPr lang="zh-TW" altLang="en-US" smtClean="0"/>
              <a:t>2025/1/7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41744886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4C21D4D-63BB-48D3-B3A5-9837F1341EDE}" type="datetimeFigureOut">
              <a:rPr lang="zh-TW" altLang="en-US" smtClean="0"/>
              <a:t>2025/1/7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27817367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4C21D4D-63BB-48D3-B3A5-9837F1341EDE}" type="datetimeFigureOut">
              <a:rPr lang="zh-TW" altLang="en-US" smtClean="0"/>
              <a:t>2025/1/7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41800833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4C21D4D-63BB-48D3-B3A5-9837F1341EDE}" type="datetimeFigureOut">
              <a:rPr lang="zh-TW" altLang="en-US" smtClean="0"/>
              <a:t>2025/1/7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2721753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24D8-730A-42FC-9BEC-5FC9340B3A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85C117-56B1-4832-8D00-B9056F678E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CC0555-CF04-4E6B-8DAE-185BFBDDA8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8913D2-4BA7-4C8D-A14C-71C9D06719E7}"/>
              </a:ext>
            </a:extLst>
          </p:cNvPr>
          <p:cNvSpPr>
            <a:spLocks noGrp="1"/>
          </p:cNvSpPr>
          <p:nvPr>
            <p:ph type="dt" sz="half" idx="10"/>
          </p:nvPr>
        </p:nvSpPr>
        <p:spPr/>
        <p:txBody>
          <a:bodyPr/>
          <a:lstStyle/>
          <a:p>
            <a:fld id="{B005D3E4-946E-4F9C-88FC-78699922CF13}" type="datetimeFigureOut">
              <a:rPr lang="en-US" smtClean="0"/>
              <a:t>1/7/2025</a:t>
            </a:fld>
            <a:endParaRPr lang="en-US"/>
          </a:p>
        </p:txBody>
      </p:sp>
      <p:sp>
        <p:nvSpPr>
          <p:cNvPr id="6" name="Footer Placeholder 5">
            <a:extLst>
              <a:ext uri="{FF2B5EF4-FFF2-40B4-BE49-F238E27FC236}">
                <a16:creationId xmlns:a16="http://schemas.microsoft.com/office/drawing/2014/main" id="{A5CD6565-F62A-4C6D-9F36-7810DD6BB9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DA4575-7D5B-4561-8600-5BD1AB162540}"/>
              </a:ext>
            </a:extLst>
          </p:cNvPr>
          <p:cNvSpPr>
            <a:spLocks noGrp="1"/>
          </p:cNvSpPr>
          <p:nvPr>
            <p:ph type="sldNum" sz="quarter" idx="12"/>
          </p:nvPr>
        </p:nvSpPr>
        <p:spPr/>
        <p:txBody>
          <a:bodyPr/>
          <a:lstStyle/>
          <a:p>
            <a:fld id="{792AF780-F8A0-48FB-9E91-A755033274D6}" type="slidenum">
              <a:rPr lang="en-US" smtClean="0"/>
              <a:t>‹#›</a:t>
            </a:fld>
            <a:endParaRPr lang="en-US"/>
          </a:p>
        </p:txBody>
      </p:sp>
    </p:spTree>
    <p:extLst>
      <p:ext uri="{BB962C8B-B14F-4D97-AF65-F5344CB8AC3E}">
        <p14:creationId xmlns:p14="http://schemas.microsoft.com/office/powerpoint/2010/main" val="193729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3510-8AA1-442F-9858-54943DB28F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C7EA34-EC8C-4A31-A087-6FFBDF1C4A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93EA1B-EF9D-4551-B4E4-EEEC48F5F9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EBA099-E82A-4D87-952E-ED2ED17BF8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6DC8A1-77D6-440D-BBFA-E37983D531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939283-A33A-4FB3-ADFF-8AC93E0A0891}"/>
              </a:ext>
            </a:extLst>
          </p:cNvPr>
          <p:cNvSpPr>
            <a:spLocks noGrp="1"/>
          </p:cNvSpPr>
          <p:nvPr>
            <p:ph type="dt" sz="half" idx="10"/>
          </p:nvPr>
        </p:nvSpPr>
        <p:spPr/>
        <p:txBody>
          <a:bodyPr/>
          <a:lstStyle/>
          <a:p>
            <a:fld id="{B005D3E4-946E-4F9C-88FC-78699922CF13}" type="datetimeFigureOut">
              <a:rPr lang="en-US" smtClean="0"/>
              <a:t>1/7/2025</a:t>
            </a:fld>
            <a:endParaRPr lang="en-US"/>
          </a:p>
        </p:txBody>
      </p:sp>
      <p:sp>
        <p:nvSpPr>
          <p:cNvPr id="8" name="Footer Placeholder 7">
            <a:extLst>
              <a:ext uri="{FF2B5EF4-FFF2-40B4-BE49-F238E27FC236}">
                <a16:creationId xmlns:a16="http://schemas.microsoft.com/office/drawing/2014/main" id="{E98D2BC9-73BC-4145-9A47-1700416FD0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A621DD-D066-4117-9948-41363F6EB4F5}"/>
              </a:ext>
            </a:extLst>
          </p:cNvPr>
          <p:cNvSpPr>
            <a:spLocks noGrp="1"/>
          </p:cNvSpPr>
          <p:nvPr>
            <p:ph type="sldNum" sz="quarter" idx="12"/>
          </p:nvPr>
        </p:nvSpPr>
        <p:spPr/>
        <p:txBody>
          <a:bodyPr/>
          <a:lstStyle/>
          <a:p>
            <a:fld id="{792AF780-F8A0-48FB-9E91-A755033274D6}" type="slidenum">
              <a:rPr lang="en-US" smtClean="0"/>
              <a:t>‹#›</a:t>
            </a:fld>
            <a:endParaRPr lang="en-US"/>
          </a:p>
        </p:txBody>
      </p:sp>
    </p:spTree>
    <p:extLst>
      <p:ext uri="{BB962C8B-B14F-4D97-AF65-F5344CB8AC3E}">
        <p14:creationId xmlns:p14="http://schemas.microsoft.com/office/powerpoint/2010/main" val="4077130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AFE6-D27C-4F78-AD3C-E73C77757E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04F93-C0E3-4777-A2AE-CBFC8626EBA3}"/>
              </a:ext>
            </a:extLst>
          </p:cNvPr>
          <p:cNvSpPr>
            <a:spLocks noGrp="1"/>
          </p:cNvSpPr>
          <p:nvPr>
            <p:ph type="dt" sz="half" idx="10"/>
          </p:nvPr>
        </p:nvSpPr>
        <p:spPr/>
        <p:txBody>
          <a:bodyPr/>
          <a:lstStyle/>
          <a:p>
            <a:fld id="{B005D3E4-946E-4F9C-88FC-78699922CF13}" type="datetimeFigureOut">
              <a:rPr lang="en-US" smtClean="0"/>
              <a:t>1/7/2025</a:t>
            </a:fld>
            <a:endParaRPr lang="en-US"/>
          </a:p>
        </p:txBody>
      </p:sp>
      <p:sp>
        <p:nvSpPr>
          <p:cNvPr id="4" name="Footer Placeholder 3">
            <a:extLst>
              <a:ext uri="{FF2B5EF4-FFF2-40B4-BE49-F238E27FC236}">
                <a16:creationId xmlns:a16="http://schemas.microsoft.com/office/drawing/2014/main" id="{B5DEA70A-2B45-4CCA-994D-7B77EAEACA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E53C31-88A3-4B5E-B066-EF6E0198AF4D}"/>
              </a:ext>
            </a:extLst>
          </p:cNvPr>
          <p:cNvSpPr>
            <a:spLocks noGrp="1"/>
          </p:cNvSpPr>
          <p:nvPr>
            <p:ph type="sldNum" sz="quarter" idx="12"/>
          </p:nvPr>
        </p:nvSpPr>
        <p:spPr/>
        <p:txBody>
          <a:bodyPr/>
          <a:lstStyle/>
          <a:p>
            <a:fld id="{792AF780-F8A0-48FB-9E91-A755033274D6}" type="slidenum">
              <a:rPr lang="en-US" smtClean="0"/>
              <a:t>‹#›</a:t>
            </a:fld>
            <a:endParaRPr lang="en-US"/>
          </a:p>
        </p:txBody>
      </p:sp>
    </p:spTree>
    <p:extLst>
      <p:ext uri="{BB962C8B-B14F-4D97-AF65-F5344CB8AC3E}">
        <p14:creationId xmlns:p14="http://schemas.microsoft.com/office/powerpoint/2010/main" val="2873865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AE3A3-3AE7-4609-8FC4-F19F0DD6DCC3}"/>
              </a:ext>
            </a:extLst>
          </p:cNvPr>
          <p:cNvSpPr>
            <a:spLocks noGrp="1"/>
          </p:cNvSpPr>
          <p:nvPr>
            <p:ph type="dt" sz="half" idx="10"/>
          </p:nvPr>
        </p:nvSpPr>
        <p:spPr/>
        <p:txBody>
          <a:bodyPr/>
          <a:lstStyle/>
          <a:p>
            <a:fld id="{B005D3E4-946E-4F9C-88FC-78699922CF13}" type="datetimeFigureOut">
              <a:rPr lang="en-US" smtClean="0"/>
              <a:t>1/7/2025</a:t>
            </a:fld>
            <a:endParaRPr lang="en-US"/>
          </a:p>
        </p:txBody>
      </p:sp>
      <p:sp>
        <p:nvSpPr>
          <p:cNvPr id="3" name="Footer Placeholder 2">
            <a:extLst>
              <a:ext uri="{FF2B5EF4-FFF2-40B4-BE49-F238E27FC236}">
                <a16:creationId xmlns:a16="http://schemas.microsoft.com/office/drawing/2014/main" id="{7B7796CA-E4A8-41F6-BE9B-EADAA0A4E2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BDCB53-9D37-4093-8675-EA0797EA6CFA}"/>
              </a:ext>
            </a:extLst>
          </p:cNvPr>
          <p:cNvSpPr>
            <a:spLocks noGrp="1"/>
          </p:cNvSpPr>
          <p:nvPr>
            <p:ph type="sldNum" sz="quarter" idx="12"/>
          </p:nvPr>
        </p:nvSpPr>
        <p:spPr/>
        <p:txBody>
          <a:bodyPr/>
          <a:lstStyle/>
          <a:p>
            <a:fld id="{792AF780-F8A0-48FB-9E91-A755033274D6}" type="slidenum">
              <a:rPr lang="en-US" smtClean="0"/>
              <a:t>‹#›</a:t>
            </a:fld>
            <a:endParaRPr lang="en-US"/>
          </a:p>
        </p:txBody>
      </p:sp>
    </p:spTree>
    <p:extLst>
      <p:ext uri="{BB962C8B-B14F-4D97-AF65-F5344CB8AC3E}">
        <p14:creationId xmlns:p14="http://schemas.microsoft.com/office/powerpoint/2010/main" val="94877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F84B-4DEA-404F-8197-02C526284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B1B608-07E2-429F-942D-14B50BE236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CF8A9B-A894-4BCA-9049-EB0576B31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A0989-8C28-4095-AADE-2C7223A9FF80}"/>
              </a:ext>
            </a:extLst>
          </p:cNvPr>
          <p:cNvSpPr>
            <a:spLocks noGrp="1"/>
          </p:cNvSpPr>
          <p:nvPr>
            <p:ph type="dt" sz="half" idx="10"/>
          </p:nvPr>
        </p:nvSpPr>
        <p:spPr/>
        <p:txBody>
          <a:bodyPr/>
          <a:lstStyle/>
          <a:p>
            <a:fld id="{B005D3E4-946E-4F9C-88FC-78699922CF13}" type="datetimeFigureOut">
              <a:rPr lang="en-US" smtClean="0"/>
              <a:t>1/7/2025</a:t>
            </a:fld>
            <a:endParaRPr lang="en-US"/>
          </a:p>
        </p:txBody>
      </p:sp>
      <p:sp>
        <p:nvSpPr>
          <p:cNvPr id="6" name="Footer Placeholder 5">
            <a:extLst>
              <a:ext uri="{FF2B5EF4-FFF2-40B4-BE49-F238E27FC236}">
                <a16:creationId xmlns:a16="http://schemas.microsoft.com/office/drawing/2014/main" id="{0E3C6168-30B2-455E-8BFE-E5420F6CB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9C362E-2725-477D-8E4C-B6FC7E3EBB0A}"/>
              </a:ext>
            </a:extLst>
          </p:cNvPr>
          <p:cNvSpPr>
            <a:spLocks noGrp="1"/>
          </p:cNvSpPr>
          <p:nvPr>
            <p:ph type="sldNum" sz="quarter" idx="12"/>
          </p:nvPr>
        </p:nvSpPr>
        <p:spPr/>
        <p:txBody>
          <a:bodyPr/>
          <a:lstStyle/>
          <a:p>
            <a:fld id="{792AF780-F8A0-48FB-9E91-A755033274D6}" type="slidenum">
              <a:rPr lang="en-US" smtClean="0"/>
              <a:t>‹#›</a:t>
            </a:fld>
            <a:endParaRPr lang="en-US"/>
          </a:p>
        </p:txBody>
      </p:sp>
    </p:spTree>
    <p:extLst>
      <p:ext uri="{BB962C8B-B14F-4D97-AF65-F5344CB8AC3E}">
        <p14:creationId xmlns:p14="http://schemas.microsoft.com/office/powerpoint/2010/main" val="2207996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D9FB-97FA-45D5-A740-FB686D157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CD44BA-7426-4C73-9797-51A0087F00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25FCD-C1DC-478A-820A-7009101BB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041DB6-83C5-4909-BE42-BC941F512B16}"/>
              </a:ext>
            </a:extLst>
          </p:cNvPr>
          <p:cNvSpPr>
            <a:spLocks noGrp="1"/>
          </p:cNvSpPr>
          <p:nvPr>
            <p:ph type="dt" sz="half" idx="10"/>
          </p:nvPr>
        </p:nvSpPr>
        <p:spPr/>
        <p:txBody>
          <a:bodyPr/>
          <a:lstStyle/>
          <a:p>
            <a:fld id="{B005D3E4-946E-4F9C-88FC-78699922CF13}" type="datetimeFigureOut">
              <a:rPr lang="en-US" smtClean="0"/>
              <a:t>1/7/2025</a:t>
            </a:fld>
            <a:endParaRPr lang="en-US"/>
          </a:p>
        </p:txBody>
      </p:sp>
      <p:sp>
        <p:nvSpPr>
          <p:cNvPr id="6" name="Footer Placeholder 5">
            <a:extLst>
              <a:ext uri="{FF2B5EF4-FFF2-40B4-BE49-F238E27FC236}">
                <a16:creationId xmlns:a16="http://schemas.microsoft.com/office/drawing/2014/main" id="{9F55516A-15AF-417F-81D5-54FC029E59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B96827-A658-474B-9850-6EAAFAAB0751}"/>
              </a:ext>
            </a:extLst>
          </p:cNvPr>
          <p:cNvSpPr>
            <a:spLocks noGrp="1"/>
          </p:cNvSpPr>
          <p:nvPr>
            <p:ph type="sldNum" sz="quarter" idx="12"/>
          </p:nvPr>
        </p:nvSpPr>
        <p:spPr/>
        <p:txBody>
          <a:bodyPr/>
          <a:lstStyle/>
          <a:p>
            <a:fld id="{792AF780-F8A0-48FB-9E91-A755033274D6}" type="slidenum">
              <a:rPr lang="en-US" smtClean="0"/>
              <a:t>‹#›</a:t>
            </a:fld>
            <a:endParaRPr lang="en-US"/>
          </a:p>
        </p:txBody>
      </p:sp>
    </p:spTree>
    <p:extLst>
      <p:ext uri="{BB962C8B-B14F-4D97-AF65-F5344CB8AC3E}">
        <p14:creationId xmlns:p14="http://schemas.microsoft.com/office/powerpoint/2010/main" val="4060915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63C46-2CD0-4A1F-99A6-3416FB1AD8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27B0F7-2D6F-4F6D-8E12-70976FF09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D93C6-C1BF-4F2F-B606-D89CF7B74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5D3E4-946E-4F9C-88FC-78699922CF13}" type="datetimeFigureOut">
              <a:rPr lang="en-US" smtClean="0"/>
              <a:t>1/7/2025</a:t>
            </a:fld>
            <a:endParaRPr lang="en-US"/>
          </a:p>
        </p:txBody>
      </p:sp>
      <p:sp>
        <p:nvSpPr>
          <p:cNvPr id="5" name="Footer Placeholder 4">
            <a:extLst>
              <a:ext uri="{FF2B5EF4-FFF2-40B4-BE49-F238E27FC236}">
                <a16:creationId xmlns:a16="http://schemas.microsoft.com/office/drawing/2014/main" id="{44C0AB6B-741E-4FAC-A087-FC007162A4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2B71D7-3187-4BD6-827B-7E1ABB7FE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2AF780-F8A0-48FB-9E91-A755033274D6}" type="slidenum">
              <a:rPr lang="en-US" smtClean="0"/>
              <a:t>‹#›</a:t>
            </a:fld>
            <a:endParaRPr lang="en-US"/>
          </a:p>
        </p:txBody>
      </p:sp>
    </p:spTree>
    <p:extLst>
      <p:ext uri="{BB962C8B-B14F-4D97-AF65-F5344CB8AC3E}">
        <p14:creationId xmlns:p14="http://schemas.microsoft.com/office/powerpoint/2010/main" val="2111822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45E2B0-131C-41B4-A08F-A1451F685D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E5301F-D074-426B-A571-C431128BE1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F8A6C-121D-4DFB-9C37-B822CBB45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1D399E33-99B6-409B-A017-0F20AE727188}" type="datetimeFigureOut">
              <a:rPr lang="en-US" smtClean="0"/>
              <a:pPr/>
              <a:t>1/6/2025</a:t>
            </a:fld>
            <a:endParaRPr lang="en-US"/>
          </a:p>
        </p:txBody>
      </p:sp>
      <p:sp>
        <p:nvSpPr>
          <p:cNvPr id="5" name="Footer Placeholder 4">
            <a:extLst>
              <a:ext uri="{FF2B5EF4-FFF2-40B4-BE49-F238E27FC236}">
                <a16:creationId xmlns:a16="http://schemas.microsoft.com/office/drawing/2014/main" id="{F60DA7BB-8C03-41C2-94C8-FE4342B8D0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D6B1CA44-39E9-4D0E-AAB0-1DA6AB882F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0D033BAB-9DCB-4FB5-906E-4669D3C1930F}" type="slidenum">
              <a:rPr lang="en-US" smtClean="0"/>
              <a:pPr/>
              <a:t>‹#›</a:t>
            </a:fld>
            <a:endParaRPr lang="en-US"/>
          </a:p>
        </p:txBody>
      </p:sp>
    </p:spTree>
    <p:extLst>
      <p:ext uri="{BB962C8B-B14F-4D97-AF65-F5344CB8AC3E}">
        <p14:creationId xmlns:p14="http://schemas.microsoft.com/office/powerpoint/2010/main" val="2163531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C21D4D-63BB-48D3-B3A5-9837F1341EDE}" type="datetimeFigureOut">
              <a:rPr lang="zh-TW" altLang="en-US" smtClean="0"/>
              <a:t>2025/1/7</a:t>
            </a:fld>
            <a:endParaRPr lang="zh-TW"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48EF2-DDDF-4BB4-821C-A5DCCF515815}" type="slidenum">
              <a:rPr lang="zh-TW" altLang="en-US" smtClean="0"/>
              <a:t>‹#›</a:t>
            </a:fld>
            <a:endParaRPr lang="zh-TW" altLang="en-US"/>
          </a:p>
        </p:txBody>
      </p:sp>
    </p:spTree>
    <p:extLst>
      <p:ext uri="{BB962C8B-B14F-4D97-AF65-F5344CB8AC3E}">
        <p14:creationId xmlns:p14="http://schemas.microsoft.com/office/powerpoint/2010/main" val="143551958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6.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6.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6.xml"/><Relationship Id="rId7" Type="http://schemas.openxmlformats.org/officeDocument/2006/relationships/image" Target="../media/image3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6.xml"/><Relationship Id="rId1" Type="http://schemas.openxmlformats.org/officeDocument/2006/relationships/tags" Target="../tags/tag5.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emf"/><Relationship Id="rId7" Type="http://schemas.openxmlformats.org/officeDocument/2006/relationships/image" Target="../media/image61.png"/><Relationship Id="rId2" Type="http://schemas.openxmlformats.org/officeDocument/2006/relationships/image" Target="../media/image56.emf"/><Relationship Id="rId1" Type="http://schemas.openxmlformats.org/officeDocument/2006/relationships/slideLayout" Target="../slideLayouts/slideLayout2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emf"/><Relationship Id="rId9"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6.xml"/><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E60ED5C-F450-44EC-8F32-EF9064DDEDE1}"/>
              </a:ext>
            </a:extLst>
          </p:cNvPr>
          <p:cNvPicPr>
            <a:picLocks noGrp="1" noChangeAspect="1"/>
          </p:cNvPicPr>
          <p:nvPr>
            <p:ph idx="1"/>
          </p:nvPr>
        </p:nvPicPr>
        <p:blipFill>
          <a:blip r:embed="rId2"/>
          <a:stretch>
            <a:fillRect/>
          </a:stretch>
        </p:blipFill>
        <p:spPr>
          <a:xfrm>
            <a:off x="536895" y="290440"/>
            <a:ext cx="11459361" cy="6194250"/>
          </a:xfrm>
          <a:prstGeom prst="rect">
            <a:avLst/>
          </a:prstGeom>
        </p:spPr>
      </p:pic>
      <p:sp>
        <p:nvSpPr>
          <p:cNvPr id="5" name="TextBox 4">
            <a:extLst>
              <a:ext uri="{FF2B5EF4-FFF2-40B4-BE49-F238E27FC236}">
                <a16:creationId xmlns:a16="http://schemas.microsoft.com/office/drawing/2014/main" id="{9CCBC77E-01F7-45D1-81E7-16DA2DB62387}"/>
              </a:ext>
            </a:extLst>
          </p:cNvPr>
          <p:cNvSpPr txBox="1"/>
          <p:nvPr/>
        </p:nvSpPr>
        <p:spPr>
          <a:xfrm>
            <a:off x="7117423" y="506571"/>
            <a:ext cx="5074577" cy="954107"/>
          </a:xfrm>
          <a:prstGeom prst="rect">
            <a:avLst/>
          </a:prstGeom>
          <a:noFill/>
        </p:spPr>
        <p:txBody>
          <a:bodyPr wrap="square">
            <a:spAutoFit/>
          </a:bodyPr>
          <a:lstStyle/>
          <a:p>
            <a:r>
              <a:rPr lang="en-US" sz="2800" dirty="0">
                <a:solidFill>
                  <a:schemeClr val="bg1"/>
                </a:solidFill>
              </a:rPr>
              <a:t>Lecturer: Manh Quan, Bui</a:t>
            </a:r>
          </a:p>
          <a:p>
            <a:r>
              <a:rPr lang="en-US" sz="2800" dirty="0">
                <a:solidFill>
                  <a:schemeClr val="bg1"/>
                </a:solidFill>
              </a:rPr>
              <a:t>Email: quanbm@hcmute.edu.vn</a:t>
            </a:r>
          </a:p>
        </p:txBody>
      </p:sp>
      <p:sp>
        <p:nvSpPr>
          <p:cNvPr id="7" name="TextBox 6">
            <a:extLst>
              <a:ext uri="{FF2B5EF4-FFF2-40B4-BE49-F238E27FC236}">
                <a16:creationId xmlns:a16="http://schemas.microsoft.com/office/drawing/2014/main" id="{F066BB77-36BB-4723-8362-B9D3D5783BAD}"/>
              </a:ext>
            </a:extLst>
          </p:cNvPr>
          <p:cNvSpPr txBox="1"/>
          <p:nvPr/>
        </p:nvSpPr>
        <p:spPr>
          <a:xfrm>
            <a:off x="1203960" y="3639187"/>
            <a:ext cx="9784080" cy="830997"/>
          </a:xfrm>
          <a:prstGeom prst="rect">
            <a:avLst/>
          </a:prstGeom>
          <a:noFill/>
        </p:spPr>
        <p:txBody>
          <a:bodyPr wrap="square">
            <a:spAutoFit/>
          </a:bodyPr>
          <a:lstStyle/>
          <a:p>
            <a:r>
              <a:rPr lang="en-US" sz="4800" dirty="0">
                <a:solidFill>
                  <a:srgbClr val="FF0000"/>
                </a:solidFill>
              </a:rPr>
              <a:t>Mathematics for Artificial Intelligence</a:t>
            </a:r>
          </a:p>
        </p:txBody>
      </p:sp>
    </p:spTree>
    <p:extLst>
      <p:ext uri="{BB962C8B-B14F-4D97-AF65-F5344CB8AC3E}">
        <p14:creationId xmlns:p14="http://schemas.microsoft.com/office/powerpoint/2010/main" val="1211568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EC29-3539-44EE-9B0A-5C793C8EF03F}"/>
              </a:ext>
            </a:extLst>
          </p:cNvPr>
          <p:cNvSpPr>
            <a:spLocks noGrp="1"/>
          </p:cNvSpPr>
          <p:nvPr>
            <p:ph type="title"/>
          </p:nvPr>
        </p:nvSpPr>
        <p:spPr/>
        <p:txBody>
          <a:bodyPr/>
          <a:lstStyle/>
          <a:p>
            <a:r>
              <a:rPr lang="en-US" sz="4400" dirty="0">
                <a:solidFill>
                  <a:srgbClr val="FF0000"/>
                </a:solidFill>
              </a:rPr>
              <a:t>Examples:</a:t>
            </a:r>
            <a:br>
              <a:rPr lang="en-US" sz="4400"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FE34EF-5879-4BD4-94D5-857B482CC622}"/>
                  </a:ext>
                </a:extLst>
              </p:cNvPr>
              <p:cNvSpPr>
                <a:spLocks noGrp="1"/>
              </p:cNvSpPr>
              <p:nvPr>
                <p:ph idx="1"/>
              </p:nvPr>
            </p:nvSpPr>
            <p:spPr>
              <a:xfrm>
                <a:off x="663633" y="1253331"/>
                <a:ext cx="10515600" cy="5114218"/>
              </a:xfrm>
            </p:spPr>
            <p:txBody>
              <a:bodyPr>
                <a:normAutofit/>
              </a:bodyPr>
              <a:lstStyle/>
              <a:p>
                <a:r>
                  <a:rPr lang="en-US" sz="3200" dirty="0"/>
                  <a:t>Geometric vectors</a:t>
                </a:r>
              </a:p>
              <a:p>
                <a:pPr lvl="1"/>
                <a:r>
                  <a:rPr lang="en-US" sz="2800" dirty="0"/>
                  <a:t>High school physics</a:t>
                </a:r>
              </a:p>
              <a:p>
                <a:pPr lvl="1"/>
                <a:r>
                  <a:rPr lang="en-US" sz="2800" dirty="0"/>
                  <a:t>Polynomials</a:t>
                </a:r>
              </a:p>
              <a:p>
                <a:endParaRPr lang="en-US" sz="3200" dirty="0"/>
              </a:p>
              <a:p>
                <a:endParaRPr lang="en-US" sz="3200" dirty="0"/>
              </a:p>
              <a:p>
                <a:r>
                  <a:rPr lang="en-US" sz="3200" dirty="0"/>
                  <a:t>Audio signals</a:t>
                </a:r>
              </a:p>
              <a:p>
                <a:endParaRPr lang="en-US" sz="3200" dirty="0"/>
              </a:p>
              <a:p>
                <a:endParaRPr lang="en-US" sz="3200" dirty="0"/>
              </a:p>
              <a:p>
                <a:r>
                  <a:rPr lang="en-US" sz="3200" dirty="0"/>
                  <a:t>Elements of </a:t>
                </a:r>
                <a14:m>
                  <m:oMath xmlns:m="http://schemas.openxmlformats.org/officeDocument/2006/math">
                    <m:sSup>
                      <m:sSupPr>
                        <m:ctrlPr>
                          <a:rPr lang="en-US" sz="3200" i="1" dirty="0" smtClean="0">
                            <a:latin typeface="Cambria Math" panose="02040503050406030204" pitchFamily="18" charset="0"/>
                            <a:ea typeface="Cambria Math" panose="02040503050406030204" pitchFamily="18" charset="0"/>
                          </a:rPr>
                        </m:ctrlPr>
                      </m:sSupPr>
                      <m:e>
                        <m:r>
                          <a:rPr lang="en-US" sz="3200" i="1" dirty="0">
                            <a:latin typeface="Cambria Math" panose="02040503050406030204" pitchFamily="18" charset="0"/>
                            <a:ea typeface="Cambria Math" panose="02040503050406030204" pitchFamily="18" charset="0"/>
                          </a:rPr>
                          <m:t>ℝ</m:t>
                        </m:r>
                      </m:e>
                      <m:sup>
                        <m:r>
                          <a:rPr lang="en-US" sz="3200" b="0" i="1" dirty="0" smtClean="0">
                            <a:latin typeface="Cambria Math" panose="02040503050406030204" pitchFamily="18" charset="0"/>
                            <a:ea typeface="Cambria Math" panose="02040503050406030204" pitchFamily="18" charset="0"/>
                          </a:rPr>
                          <m:t>𝑛</m:t>
                        </m:r>
                      </m:sup>
                    </m:sSup>
                  </m:oMath>
                </a14:m>
                <a:endParaRPr lang="en-US" sz="3200" dirty="0"/>
              </a:p>
            </p:txBody>
          </p:sp>
        </mc:Choice>
        <mc:Fallback>
          <p:sp>
            <p:nvSpPr>
              <p:cNvPr id="3" name="Content Placeholder 2">
                <a:extLst>
                  <a:ext uri="{FF2B5EF4-FFF2-40B4-BE49-F238E27FC236}">
                    <a16:creationId xmlns:a16="http://schemas.microsoft.com/office/drawing/2014/main" id="{F6FE34EF-5879-4BD4-94D5-857B482CC622}"/>
                  </a:ext>
                </a:extLst>
              </p:cNvPr>
              <p:cNvSpPr>
                <a:spLocks noGrp="1" noRot="1" noChangeAspect="1" noMove="1" noResize="1" noEditPoints="1" noAdjustHandles="1" noChangeArrowheads="1" noChangeShapeType="1" noTextEdit="1"/>
              </p:cNvSpPr>
              <p:nvPr>
                <p:ph idx="1"/>
              </p:nvPr>
            </p:nvSpPr>
            <p:spPr>
              <a:xfrm>
                <a:off x="663633" y="1253331"/>
                <a:ext cx="10515600" cy="5114218"/>
              </a:xfrm>
              <a:blipFill>
                <a:blip r:embed="rId2"/>
                <a:stretch>
                  <a:fillRect l="-1333" t="-250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79C88A5-D69B-4224-8431-60852C741B6E}"/>
              </a:ext>
            </a:extLst>
          </p:cNvPr>
          <p:cNvPicPr>
            <a:picLocks noChangeAspect="1"/>
          </p:cNvPicPr>
          <p:nvPr/>
        </p:nvPicPr>
        <p:blipFill>
          <a:blip r:embed="rId3"/>
          <a:stretch>
            <a:fillRect/>
          </a:stretch>
        </p:blipFill>
        <p:spPr>
          <a:xfrm>
            <a:off x="5588924" y="365125"/>
            <a:ext cx="5133975" cy="2596947"/>
          </a:xfrm>
          <a:prstGeom prst="rect">
            <a:avLst/>
          </a:prstGeom>
        </p:spPr>
      </p:pic>
      <p:pic>
        <p:nvPicPr>
          <p:cNvPr id="7" name="Picture 6">
            <a:extLst>
              <a:ext uri="{FF2B5EF4-FFF2-40B4-BE49-F238E27FC236}">
                <a16:creationId xmlns:a16="http://schemas.microsoft.com/office/drawing/2014/main" id="{0780E493-D0A3-4D2B-B79C-04BBE0BBD73F}"/>
              </a:ext>
            </a:extLst>
          </p:cNvPr>
          <p:cNvPicPr>
            <a:picLocks noChangeAspect="1"/>
          </p:cNvPicPr>
          <p:nvPr/>
        </p:nvPicPr>
        <p:blipFill>
          <a:blip r:embed="rId4"/>
          <a:stretch>
            <a:fillRect/>
          </a:stretch>
        </p:blipFill>
        <p:spPr>
          <a:xfrm>
            <a:off x="5379374" y="3280106"/>
            <a:ext cx="5343525" cy="2247857"/>
          </a:xfrm>
          <a:prstGeom prst="rect">
            <a:avLst/>
          </a:prstGeom>
        </p:spPr>
      </p:pic>
    </p:spTree>
    <p:extLst>
      <p:ext uri="{BB962C8B-B14F-4D97-AF65-F5344CB8AC3E}">
        <p14:creationId xmlns:p14="http://schemas.microsoft.com/office/powerpoint/2010/main" val="4245995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711D-2CF2-4AAD-A70C-7AC10004A6F5}"/>
              </a:ext>
            </a:extLst>
          </p:cNvPr>
          <p:cNvSpPr>
            <a:spLocks noGrp="1"/>
          </p:cNvSpPr>
          <p:nvPr>
            <p:ph type="ctrTitle"/>
          </p:nvPr>
        </p:nvSpPr>
        <p:spPr>
          <a:xfrm>
            <a:off x="1655783" y="1819643"/>
            <a:ext cx="9144000" cy="3784203"/>
          </a:xfrm>
        </p:spPr>
        <p:txBody>
          <a:bodyPr>
            <a:noAutofit/>
          </a:bodyPr>
          <a:lstStyle/>
          <a:p>
            <a:pPr algn="l"/>
            <a:r>
              <a:rPr lang="en-US" sz="3200" b="0" i="0" u="none" strike="noStrike" baseline="0" dirty="0">
                <a:latin typeface="Times New Roman" panose="02020603050405020304" pitchFamily="18" charset="0"/>
                <a:cs typeface="Times New Roman" panose="02020603050405020304" pitchFamily="18" charset="0"/>
              </a:rPr>
              <a:t>(1) </a:t>
            </a:r>
            <a:r>
              <a:rPr lang="en-US" sz="3200" b="0" i="0" u="none" strike="noStrike" baseline="0" dirty="0">
                <a:solidFill>
                  <a:srgbClr val="FF0000"/>
                </a:solidFill>
                <a:latin typeface="Times New Roman" panose="02020603050405020304" pitchFamily="18" charset="0"/>
                <a:cs typeface="Times New Roman" panose="02020603050405020304" pitchFamily="18" charset="0"/>
              </a:rPr>
              <a:t>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(2) Matrices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(3) Solving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(4) Vector Spaces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(5) Linear Independence</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(6) Basis and Rank</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(7) Linear Mappings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(8) Affine Space</a:t>
            </a:r>
            <a:endParaRPr lang="en-US" sz="3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851E84B-0DD2-46BE-9FB4-FC5CFAA56B6E}"/>
              </a:ext>
            </a:extLst>
          </p:cNvPr>
          <p:cNvSpPr txBox="1">
            <a:spLocks/>
          </p:cNvSpPr>
          <p:nvPr/>
        </p:nvSpPr>
        <p:spPr>
          <a:xfrm>
            <a:off x="838199" y="365125"/>
            <a:ext cx="10940933" cy="915035"/>
          </a:xfrm>
          <a:prstGeom prst="rect">
            <a:avLst/>
          </a:prstGeom>
          <a:solidFill>
            <a:schemeClr val="accent6">
              <a:lumMod val="60000"/>
              <a:lumOff val="4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ctr" defTabSz="914400" rtl="0" eaLnBrk="1" fontAlgn="auto" latinLnBrk="0" hangingPunct="1">
              <a:lnSpc>
                <a:spcPct val="90000"/>
              </a:lnSpc>
              <a:spcBef>
                <a:spcPts val="300"/>
              </a:spcBef>
              <a:spcAft>
                <a:spcPts val="300"/>
              </a:spcAft>
              <a:buClrTx/>
              <a:buSzTx/>
              <a:buFontTx/>
              <a:buNone/>
              <a:tabLst>
                <a:tab pos="270510" algn="l"/>
                <a:tab pos="3780790" algn="l"/>
              </a:tabLst>
              <a:defRPr/>
            </a:pPr>
            <a:r>
              <a:rPr kumimoji="0" lang="de-DE" sz="4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j-cs"/>
              </a:rPr>
              <a:t>CONTENTS</a:t>
            </a:r>
            <a:endPar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894359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6011-A019-41CB-9055-0E6F51AF9A0A}"/>
              </a:ext>
            </a:extLst>
          </p:cNvPr>
          <p:cNvSpPr>
            <a:spLocks noGrp="1"/>
          </p:cNvSpPr>
          <p:nvPr>
            <p:ph type="title"/>
          </p:nvPr>
        </p:nvSpPr>
        <p:spPr>
          <a:solidFill>
            <a:schemeClr val="accent6">
              <a:lumMod val="60000"/>
              <a:lumOff val="40000"/>
            </a:schemeClr>
          </a:solidFill>
        </p:spPr>
        <p:txBody>
          <a:bodyPr/>
          <a:lstStyle/>
          <a:p>
            <a:r>
              <a:rPr lang="en-US" b="1" dirty="0"/>
              <a:t>System of Linear Equations (concept)</a:t>
            </a:r>
          </a:p>
        </p:txBody>
      </p:sp>
      <p:sp>
        <p:nvSpPr>
          <p:cNvPr id="4" name="Content Placeholder 3">
            <a:extLst>
              <a:ext uri="{FF2B5EF4-FFF2-40B4-BE49-F238E27FC236}">
                <a16:creationId xmlns:a16="http://schemas.microsoft.com/office/drawing/2014/main" id="{9F6FC2E2-15E8-4E58-9E84-1D0B5EAF1EAD}"/>
              </a:ext>
            </a:extLst>
          </p:cNvPr>
          <p:cNvSpPr>
            <a:spLocks noGrp="1"/>
          </p:cNvSpPr>
          <p:nvPr>
            <p:ph idx="1"/>
          </p:nvPr>
        </p:nvSpPr>
        <p:spPr/>
        <p:txBody>
          <a:bodyPr>
            <a:normAutofit/>
          </a:bodyPr>
          <a:lstStyle/>
          <a:p>
            <a:pPr algn="just"/>
            <a:r>
              <a:rPr lang="vi-VN" sz="3200" b="1" dirty="0"/>
              <a:t>Bài toán</a:t>
            </a:r>
            <a:r>
              <a:rPr lang="vi-VN" sz="3200" dirty="0"/>
              <a:t> </a:t>
            </a:r>
            <a:r>
              <a:rPr lang="vi-VN" sz="3200" b="1" dirty="0"/>
              <a:t>1</a:t>
            </a:r>
            <a:r>
              <a:rPr lang="en-US" sz="3200" b="1" dirty="0"/>
              <a:t>: </a:t>
            </a:r>
            <a:r>
              <a:rPr lang="vi-VN" sz="3200" b="1" dirty="0"/>
              <a:t>Quản lý tài chính cá nhân</a:t>
            </a:r>
          </a:p>
          <a:p>
            <a:pPr marL="0" indent="0" algn="just">
              <a:buNone/>
            </a:pPr>
            <a:r>
              <a:rPr lang="vi-VN" sz="3200" dirty="0"/>
              <a:t>Một người muốn chia </a:t>
            </a:r>
            <a:r>
              <a:rPr lang="en-US" sz="3200" dirty="0" err="1"/>
              <a:t>số</a:t>
            </a:r>
            <a:r>
              <a:rPr lang="en-US" sz="3200" dirty="0"/>
              <a:t> </a:t>
            </a:r>
            <a:r>
              <a:rPr lang="en-US" sz="3200" dirty="0" err="1"/>
              <a:t>tiền</a:t>
            </a:r>
            <a:r>
              <a:rPr lang="en-US" sz="3200" dirty="0"/>
              <a:t> </a:t>
            </a:r>
            <a:r>
              <a:rPr lang="vi-VN" sz="3200" dirty="0"/>
              <a:t>của mình vào 3 khoản: thực phẩm</a:t>
            </a:r>
            <a:r>
              <a:rPr lang="en-US" sz="3200" dirty="0"/>
              <a:t> (</a:t>
            </a:r>
            <a:r>
              <a:rPr lang="en-US" sz="3200" i="1" dirty="0"/>
              <a:t>x</a:t>
            </a:r>
            <a:r>
              <a:rPr lang="en-US" sz="3200" dirty="0"/>
              <a:t>) </a:t>
            </a:r>
            <a:r>
              <a:rPr lang="vi-VN" sz="3200" dirty="0"/>
              <a:t>, giải trí</a:t>
            </a:r>
            <a:r>
              <a:rPr lang="en-US" sz="3200" dirty="0"/>
              <a:t> (</a:t>
            </a:r>
            <a:r>
              <a:rPr lang="en-US" sz="3200" i="1" dirty="0"/>
              <a:t>y</a:t>
            </a:r>
            <a:r>
              <a:rPr lang="en-US" sz="3200" dirty="0"/>
              <a:t>)</a:t>
            </a:r>
            <a:r>
              <a:rPr lang="vi-VN" sz="3200" dirty="0"/>
              <a:t>, và tiết kiệm</a:t>
            </a:r>
            <a:r>
              <a:rPr lang="en-US" sz="3200" dirty="0"/>
              <a:t> (</a:t>
            </a:r>
            <a:r>
              <a:rPr lang="en-US" sz="3200" i="1" dirty="0"/>
              <a:t>z</a:t>
            </a:r>
            <a:r>
              <a:rPr lang="en-US" sz="3200" dirty="0"/>
              <a:t>)</a:t>
            </a:r>
            <a:r>
              <a:rPr lang="vi-VN" sz="3200" dirty="0"/>
              <a:t>. </a:t>
            </a:r>
            <a:r>
              <a:rPr lang="en-US" sz="3200" dirty="0" err="1"/>
              <a:t>Giả</a:t>
            </a:r>
            <a:r>
              <a:rPr lang="en-US" sz="3200" dirty="0"/>
              <a:t> </a:t>
            </a:r>
            <a:r>
              <a:rPr lang="en-US" sz="3200" dirty="0" err="1"/>
              <a:t>sử</a:t>
            </a:r>
            <a:r>
              <a:rPr lang="en-US" sz="3200" dirty="0"/>
              <a:t> t</a:t>
            </a:r>
            <a:r>
              <a:rPr lang="vi-VN" sz="3200" dirty="0"/>
              <a:t>ổng </a:t>
            </a:r>
            <a:r>
              <a:rPr lang="en-US" sz="3200" dirty="0" err="1"/>
              <a:t>số</a:t>
            </a:r>
            <a:r>
              <a:rPr lang="en-US" sz="3200" dirty="0"/>
              <a:t> </a:t>
            </a:r>
            <a:r>
              <a:rPr lang="en-US" sz="3200" dirty="0" err="1"/>
              <a:t>tiền</a:t>
            </a:r>
            <a:r>
              <a:rPr lang="en-US" sz="3200" dirty="0"/>
              <a:t> </a:t>
            </a:r>
            <a:r>
              <a:rPr lang="vi-VN" sz="3200" dirty="0"/>
              <a:t>là 10 triệu đồng</a:t>
            </a:r>
            <a:r>
              <a:rPr lang="en-US" sz="3200" dirty="0"/>
              <a:t>,</a:t>
            </a:r>
            <a:r>
              <a:rPr lang="vi-VN" sz="3200" dirty="0"/>
              <a:t> </a:t>
            </a:r>
            <a:r>
              <a:rPr lang="en-US" sz="3200" dirty="0"/>
              <a:t>n</a:t>
            </a:r>
            <a:r>
              <a:rPr lang="vi-VN" sz="3200" dirty="0"/>
              <a:t>gười này muốn chi tiêu cho thực phẩm gấp đôi giải trí, và tiết kiệm gấp ba giải trí.</a:t>
            </a:r>
            <a:endParaRPr lang="en-US" sz="3200" dirty="0"/>
          </a:p>
          <a:p>
            <a:pPr marL="0" indent="0">
              <a:buNone/>
            </a:pPr>
            <a:r>
              <a:rPr lang="en-US" sz="3200" b="1" dirty="0" err="1">
                <a:solidFill>
                  <a:srgbClr val="FF0000"/>
                </a:solidFill>
              </a:rPr>
              <a:t>Lập</a:t>
            </a:r>
            <a:r>
              <a:rPr lang="en-US" sz="3200" b="1" dirty="0">
                <a:solidFill>
                  <a:srgbClr val="FF0000"/>
                </a:solidFill>
              </a:rPr>
              <a:t> </a:t>
            </a:r>
            <a:r>
              <a:rPr lang="en-US" sz="3200" b="1" dirty="0" err="1">
                <a:solidFill>
                  <a:srgbClr val="FF0000"/>
                </a:solidFill>
              </a:rPr>
              <a:t>hệ</a:t>
            </a:r>
            <a:r>
              <a:rPr lang="en-US" sz="3200" b="1" dirty="0">
                <a:solidFill>
                  <a:srgbClr val="FF0000"/>
                </a:solidFill>
              </a:rPr>
              <a:t> </a:t>
            </a:r>
            <a:r>
              <a:rPr lang="vi-VN" sz="3200" b="1" dirty="0">
                <a:solidFill>
                  <a:srgbClr val="FF0000"/>
                </a:solidFill>
              </a:rPr>
              <a:t>phương trình</a:t>
            </a:r>
            <a:r>
              <a:rPr lang="en-US" sz="3200" b="1" dirty="0">
                <a:solidFill>
                  <a:srgbClr val="FF0000"/>
                </a:solidFill>
              </a:rPr>
              <a:t> </a:t>
            </a:r>
            <a:r>
              <a:rPr lang="en-US" sz="3200" b="1" dirty="0" err="1">
                <a:solidFill>
                  <a:srgbClr val="FF0000"/>
                </a:solidFill>
              </a:rPr>
              <a:t>theo</a:t>
            </a:r>
            <a:r>
              <a:rPr lang="en-US" sz="3200" b="1" dirty="0">
                <a:solidFill>
                  <a:srgbClr val="FF0000"/>
                </a:solidFill>
              </a:rPr>
              <a:t> </a:t>
            </a:r>
            <a:r>
              <a:rPr lang="en-US" sz="3200" b="1" dirty="0" err="1">
                <a:solidFill>
                  <a:srgbClr val="FF0000"/>
                </a:solidFill>
              </a:rPr>
              <a:t>các</a:t>
            </a:r>
            <a:r>
              <a:rPr lang="en-US" sz="3200" b="1" dirty="0">
                <a:solidFill>
                  <a:srgbClr val="FF0000"/>
                </a:solidFill>
              </a:rPr>
              <a:t> </a:t>
            </a:r>
            <a:r>
              <a:rPr lang="en-US" sz="3200" b="1" dirty="0" err="1">
                <a:solidFill>
                  <a:srgbClr val="FF0000"/>
                </a:solidFill>
              </a:rPr>
              <a:t>biến</a:t>
            </a:r>
            <a:r>
              <a:rPr lang="en-US" sz="3200" b="1" dirty="0">
                <a:solidFill>
                  <a:srgbClr val="FF0000"/>
                </a:solidFill>
              </a:rPr>
              <a:t> </a:t>
            </a:r>
            <a:r>
              <a:rPr lang="vi-VN" sz="3200" b="1" dirty="0">
                <a:solidFill>
                  <a:srgbClr val="FF0000"/>
                </a:solidFill>
              </a:rPr>
              <a:t>𝑥, 𝑦, 𝑧.</a:t>
            </a:r>
          </a:p>
          <a:p>
            <a:pPr algn="just"/>
            <a:endParaRPr lang="en-US" sz="3200" dirty="0"/>
          </a:p>
        </p:txBody>
      </p:sp>
    </p:spTree>
    <p:extLst>
      <p:ext uri="{BB962C8B-B14F-4D97-AF65-F5344CB8AC3E}">
        <p14:creationId xmlns:p14="http://schemas.microsoft.com/office/powerpoint/2010/main" val="1511323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6011-A019-41CB-9055-0E6F51AF9A0A}"/>
              </a:ext>
            </a:extLst>
          </p:cNvPr>
          <p:cNvSpPr>
            <a:spLocks noGrp="1"/>
          </p:cNvSpPr>
          <p:nvPr>
            <p:ph type="title"/>
          </p:nvPr>
        </p:nvSpPr>
        <p:spPr>
          <a:solidFill>
            <a:schemeClr val="accent6">
              <a:lumMod val="60000"/>
              <a:lumOff val="40000"/>
            </a:schemeClr>
          </a:solidFill>
        </p:spPr>
        <p:txBody>
          <a:bodyPr/>
          <a:lstStyle/>
          <a:p>
            <a:r>
              <a:rPr lang="en-US" b="1" dirty="0"/>
              <a:t>System of Linear Equations (concept)</a:t>
            </a:r>
          </a:p>
        </p:txBody>
      </p:sp>
      <p:sp>
        <p:nvSpPr>
          <p:cNvPr id="4" name="Content Placeholder 3">
            <a:extLst>
              <a:ext uri="{FF2B5EF4-FFF2-40B4-BE49-F238E27FC236}">
                <a16:creationId xmlns:a16="http://schemas.microsoft.com/office/drawing/2014/main" id="{9F6FC2E2-15E8-4E58-9E84-1D0B5EAF1EAD}"/>
              </a:ext>
            </a:extLst>
          </p:cNvPr>
          <p:cNvSpPr>
            <a:spLocks noGrp="1"/>
          </p:cNvSpPr>
          <p:nvPr>
            <p:ph idx="1"/>
          </p:nvPr>
        </p:nvSpPr>
        <p:spPr>
          <a:xfrm>
            <a:off x="838200" y="1775748"/>
            <a:ext cx="10515600" cy="4351338"/>
          </a:xfrm>
        </p:spPr>
        <p:txBody>
          <a:bodyPr>
            <a:normAutofit fontScale="92500" lnSpcReduction="20000"/>
          </a:bodyPr>
          <a:lstStyle/>
          <a:p>
            <a:r>
              <a:rPr lang="en-US" b="1" dirty="0" err="1"/>
              <a:t>Bài</a:t>
            </a:r>
            <a:r>
              <a:rPr lang="en-US" b="1" dirty="0"/>
              <a:t> </a:t>
            </a:r>
            <a:r>
              <a:rPr lang="en-US" b="1" dirty="0" err="1"/>
              <a:t>toán</a:t>
            </a:r>
            <a:r>
              <a:rPr lang="en-US" b="1" dirty="0"/>
              <a:t> 2</a:t>
            </a:r>
            <a:r>
              <a:rPr lang="vi-VN" b="1" dirty="0"/>
              <a:t>: </a:t>
            </a:r>
            <a:endParaRPr lang="en-US" b="1" dirty="0"/>
          </a:p>
          <a:p>
            <a:pPr marL="0" indent="0">
              <a:buNone/>
            </a:pPr>
            <a:r>
              <a:rPr lang="vi-VN" dirty="0"/>
              <a:t>Một xưởng sản xuất cần làm hai loại sản phẩm: bàn và ghế. Để sản xuất mỗi sản phẩm, xưởng cần sử dụng các nguồn lực gồm gỗ và nhân công. Xưởng có một lượng giới hạn tài nguyên, cụ thể như sau: </a:t>
            </a:r>
            <a:endParaRPr lang="en-US" dirty="0"/>
          </a:p>
          <a:p>
            <a:pPr marL="0" indent="0">
              <a:buNone/>
            </a:pPr>
            <a:r>
              <a:rPr lang="en-US" dirty="0"/>
              <a:t>	</a:t>
            </a:r>
            <a:r>
              <a:rPr lang="vi-VN" dirty="0"/>
              <a:t>• Để làm một chiếc bàn, cần 3 đơn vị gỗ và 2 giờ công.</a:t>
            </a:r>
            <a:endParaRPr lang="en-US" dirty="0"/>
          </a:p>
          <a:p>
            <a:pPr marL="0" indent="0">
              <a:buNone/>
            </a:pPr>
            <a:r>
              <a:rPr lang="en-US" dirty="0"/>
              <a:t>	</a:t>
            </a:r>
            <a:r>
              <a:rPr lang="vi-VN" dirty="0"/>
              <a:t>• Để làm một chiếc ghế, cần 2 đơn vị gỗ và 1 giờ công. </a:t>
            </a:r>
            <a:endParaRPr lang="en-US" dirty="0"/>
          </a:p>
          <a:p>
            <a:pPr marL="0" indent="0">
              <a:buNone/>
            </a:pPr>
            <a:r>
              <a:rPr lang="en-US" dirty="0"/>
              <a:t>	</a:t>
            </a:r>
            <a:r>
              <a:rPr lang="vi-VN" dirty="0"/>
              <a:t>• Tổng cộng, xưởng có 60 đơn vị gỗ và 25 giờ công. </a:t>
            </a:r>
            <a:endParaRPr lang="en-US" dirty="0"/>
          </a:p>
          <a:p>
            <a:pPr marL="0" indent="0">
              <a:buNone/>
            </a:pPr>
            <a:r>
              <a:rPr lang="vi-VN" dirty="0">
                <a:solidFill>
                  <a:srgbClr val="FF0000"/>
                </a:solidFill>
              </a:rPr>
              <a:t>Yêu cầu: Xưởng cần sản xuất bao nhiêu bàn và ghế để sử dụng hết các nguồn lực hiện có.</a:t>
            </a:r>
            <a:endParaRPr lang="en-US" dirty="0">
              <a:solidFill>
                <a:srgbClr val="FF0000"/>
              </a:solidFill>
            </a:endParaRPr>
          </a:p>
          <a:p>
            <a:pPr marL="0" indent="0">
              <a:buNone/>
            </a:pPr>
            <a:r>
              <a:rPr lang="en-US" i="1" dirty="0" err="1"/>
              <a:t>Gợi</a:t>
            </a:r>
            <a:r>
              <a:rPr lang="en-US" i="1" dirty="0"/>
              <a:t> ý: </a:t>
            </a:r>
          </a:p>
          <a:p>
            <a:pPr marL="0" indent="0">
              <a:buNone/>
            </a:pPr>
            <a:r>
              <a:rPr lang="vi-VN" i="1" dirty="0"/>
              <a:t>Đặt 𝑥</a:t>
            </a:r>
            <a:r>
              <a:rPr lang="en-US" i="1" dirty="0"/>
              <a:t> </a:t>
            </a:r>
            <a:r>
              <a:rPr lang="vi-VN" i="1" dirty="0"/>
              <a:t>: Số lượng bàn sản xuất.𝑦</a:t>
            </a:r>
            <a:r>
              <a:rPr lang="en-US" i="1" dirty="0"/>
              <a:t> </a:t>
            </a:r>
            <a:r>
              <a:rPr lang="vi-VN" i="1" dirty="0"/>
              <a:t>: Số lượng ghế sản xuất</a:t>
            </a:r>
            <a:endParaRPr lang="en-US" i="1" dirty="0"/>
          </a:p>
          <a:p>
            <a:pPr marL="0" indent="0">
              <a:buNone/>
            </a:pPr>
            <a:endParaRPr lang="vi-VN" dirty="0">
              <a:solidFill>
                <a:srgbClr val="FF0000"/>
              </a:solidFill>
            </a:endParaRPr>
          </a:p>
          <a:p>
            <a:pPr algn="just"/>
            <a:endParaRPr lang="en-US" dirty="0"/>
          </a:p>
        </p:txBody>
      </p:sp>
    </p:spTree>
    <p:extLst>
      <p:ext uri="{BB962C8B-B14F-4D97-AF65-F5344CB8AC3E}">
        <p14:creationId xmlns:p14="http://schemas.microsoft.com/office/powerpoint/2010/main" val="1137484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0335B8-0CF4-48AA-A3E0-D9D3027A1102}"/>
              </a:ext>
            </a:extLst>
          </p:cNvPr>
          <p:cNvSpPr>
            <a:spLocks noGrp="1"/>
          </p:cNvSpPr>
          <p:nvPr>
            <p:ph idx="1"/>
          </p:nvPr>
        </p:nvSpPr>
        <p:spPr>
          <a:xfrm>
            <a:off x="422564" y="445712"/>
            <a:ext cx="10515600" cy="4351338"/>
          </a:xfrm>
        </p:spPr>
        <p:txBody>
          <a:bodyPr/>
          <a:lstStyle/>
          <a:p>
            <a:pPr algn="just">
              <a:lnSpc>
                <a:spcPct val="107000"/>
              </a:lnSpc>
              <a:spcAft>
                <a:spcPts val="800"/>
              </a:spcAft>
            </a:pPr>
            <a:r>
              <a:rPr lang="en-US" sz="3200" b="1" dirty="0" err="1"/>
              <a:t>Bài</a:t>
            </a:r>
            <a:r>
              <a:rPr lang="en-US" sz="3200" b="1" dirty="0"/>
              <a:t> </a:t>
            </a:r>
            <a:r>
              <a:rPr lang="en-US" sz="3200" b="1" dirty="0" err="1"/>
              <a:t>toán</a:t>
            </a:r>
            <a:r>
              <a:rPr lang="en-US" sz="3200" b="1" dirty="0"/>
              <a:t> 3 </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Đa</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Lý</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Giả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P1</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P2</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P3</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C1</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C2</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C3</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en-US" sz="2400" b="1" dirty="0">
                <a:latin typeface="Calibri" panose="020F0502020204030204" pitchFamily="34"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gn="just">
              <a:lnSpc>
                <a:spcPct val="107000"/>
              </a:lnSpc>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graphicFrame>
        <p:nvGraphicFramePr>
          <p:cNvPr id="8" name="Table 7">
            <a:extLst>
              <a:ext uri="{FF2B5EF4-FFF2-40B4-BE49-F238E27FC236}">
                <a16:creationId xmlns:a16="http://schemas.microsoft.com/office/drawing/2014/main" id="{57D925B7-A192-4859-84F7-F18AD31A380B}"/>
              </a:ext>
            </a:extLst>
          </p:cNvPr>
          <p:cNvGraphicFramePr>
            <a:graphicFrameLocks noGrp="1"/>
          </p:cNvGraphicFramePr>
          <p:nvPr>
            <p:extLst>
              <p:ext uri="{D42A27DB-BD31-4B8C-83A1-F6EECF244321}">
                <p14:modId xmlns:p14="http://schemas.microsoft.com/office/powerpoint/2010/main" val="2097155941"/>
              </p:ext>
            </p:extLst>
          </p:nvPr>
        </p:nvGraphicFramePr>
        <p:xfrm>
          <a:off x="935054" y="3847180"/>
          <a:ext cx="4842165" cy="1488440"/>
        </p:xfrm>
        <a:graphic>
          <a:graphicData uri="http://schemas.openxmlformats.org/drawingml/2006/table">
            <a:tbl>
              <a:tblPr firstRow="1" firstCol="1" bandRow="1"/>
              <a:tblGrid>
                <a:gridCol w="1913558">
                  <a:extLst>
                    <a:ext uri="{9D8B030D-6E8A-4147-A177-3AD203B41FA5}">
                      <a16:colId xmlns:a16="http://schemas.microsoft.com/office/drawing/2014/main" val="1627783506"/>
                    </a:ext>
                  </a:extLst>
                </a:gridCol>
                <a:gridCol w="1032070">
                  <a:extLst>
                    <a:ext uri="{9D8B030D-6E8A-4147-A177-3AD203B41FA5}">
                      <a16:colId xmlns:a16="http://schemas.microsoft.com/office/drawing/2014/main" val="841786623"/>
                    </a:ext>
                  </a:extLst>
                </a:gridCol>
                <a:gridCol w="979143">
                  <a:extLst>
                    <a:ext uri="{9D8B030D-6E8A-4147-A177-3AD203B41FA5}">
                      <a16:colId xmlns:a16="http://schemas.microsoft.com/office/drawing/2014/main" val="4143202098"/>
                    </a:ext>
                  </a:extLst>
                </a:gridCol>
                <a:gridCol w="917394">
                  <a:extLst>
                    <a:ext uri="{9D8B030D-6E8A-4147-A177-3AD203B41FA5}">
                      <a16:colId xmlns:a16="http://schemas.microsoft.com/office/drawing/2014/main" val="827159614"/>
                    </a:ext>
                  </a:extLst>
                </a:gridCol>
              </a:tblGrid>
              <a:tr h="0">
                <a:tc>
                  <a:txBody>
                    <a:bodyPr/>
                    <a:lstStyle/>
                    <a:p>
                      <a:endParaRPr lang="en-US" sz="240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P1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P2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P3</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8173540"/>
                  </a:ext>
                </a:extLst>
              </a:tr>
              <a:tr h="0">
                <a:tc>
                  <a:txBody>
                    <a:bodyPr/>
                    <a:lstStyle/>
                    <a:p>
                      <a:pPr>
                        <a:lnSpc>
                          <a:spcPct val="107000"/>
                        </a:lnSpc>
                        <a:spcAft>
                          <a:spcPts val="800"/>
                        </a:spcAft>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Công việc C1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1 giờ</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2 giờ</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3 giờ</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6291781"/>
                  </a:ext>
                </a:extLst>
              </a:tr>
              <a:tr h="0">
                <a:tc>
                  <a:txBody>
                    <a:bodyPr/>
                    <a:lstStyle/>
                    <a:p>
                      <a:pPr>
                        <a:lnSpc>
                          <a:spcPct val="107000"/>
                        </a:lnSpc>
                        <a:spcAft>
                          <a:spcPts val="800"/>
                        </a:spcAft>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Công việc C2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2 giờ</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1 giờ</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giờ</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6477485"/>
                  </a:ext>
                </a:extLst>
              </a:tr>
              <a:tr h="0">
                <a:tc>
                  <a:txBody>
                    <a:bodyPr/>
                    <a:lstStyle/>
                    <a:p>
                      <a:pPr>
                        <a:lnSpc>
                          <a:spcPct val="107000"/>
                        </a:lnSpc>
                        <a:spcAft>
                          <a:spcPts val="800"/>
                        </a:spcAft>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Công việc C3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giờ</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1 giờ</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giờ</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5876859"/>
                  </a:ext>
                </a:extLst>
              </a:tr>
            </a:tbl>
          </a:graphicData>
        </a:graphic>
      </p:graphicFrame>
      <p:sp>
        <p:nvSpPr>
          <p:cNvPr id="12" name="TextBox 11">
            <a:extLst>
              <a:ext uri="{FF2B5EF4-FFF2-40B4-BE49-F238E27FC236}">
                <a16:creationId xmlns:a16="http://schemas.microsoft.com/office/drawing/2014/main" id="{460320B5-CAC3-4E42-A4C3-8B4A2E104131}"/>
              </a:ext>
            </a:extLst>
          </p:cNvPr>
          <p:cNvSpPr txBox="1"/>
          <p:nvPr/>
        </p:nvSpPr>
        <p:spPr>
          <a:xfrm>
            <a:off x="6289708" y="3594307"/>
            <a:ext cx="5160946" cy="2246769"/>
          </a:xfrm>
          <a:prstGeom prst="rect">
            <a:avLst/>
          </a:prstGeom>
          <a:solidFill>
            <a:srgbClr val="0070C0"/>
          </a:solidFill>
        </p:spPr>
        <p:txBody>
          <a:bodyPr wrap="square">
            <a:spAutoFit/>
          </a:bodyPr>
          <a:lstStyle/>
          <a:p>
            <a:r>
              <a:rPr lang="en-US" sz="2800" dirty="0" err="1"/>
              <a:t>Giả</a:t>
            </a:r>
            <a:r>
              <a:rPr lang="en-US" sz="2800" dirty="0"/>
              <a:t> </a:t>
            </a:r>
            <a:r>
              <a:rPr lang="en-US" sz="2800" dirty="0" err="1"/>
              <a:t>sử</a:t>
            </a:r>
            <a:r>
              <a:rPr lang="en-US" sz="2800" dirty="0"/>
              <a:t> </a:t>
            </a:r>
            <a:r>
              <a:rPr lang="en-US" sz="2800" dirty="0" err="1"/>
              <a:t>tổng</a:t>
            </a:r>
            <a:r>
              <a:rPr lang="en-US" sz="2800" dirty="0"/>
              <a:t> </a:t>
            </a:r>
            <a:r>
              <a:rPr lang="en-US" sz="2800" dirty="0" err="1"/>
              <a:t>thời</a:t>
            </a:r>
            <a:r>
              <a:rPr lang="en-US" sz="2800" dirty="0"/>
              <a:t> </a:t>
            </a:r>
            <a:r>
              <a:rPr lang="en-US" sz="2800" dirty="0" err="1"/>
              <a:t>gian</a:t>
            </a:r>
            <a:r>
              <a:rPr lang="en-US" sz="2800" dirty="0"/>
              <a:t> </a:t>
            </a:r>
            <a:r>
              <a:rPr lang="en-US" sz="2800" dirty="0" err="1"/>
              <a:t>mà</a:t>
            </a:r>
            <a:r>
              <a:rPr lang="en-US" sz="2800" dirty="0"/>
              <a:t> </a:t>
            </a:r>
            <a:r>
              <a:rPr lang="en-US" sz="2800" dirty="0" err="1"/>
              <a:t>mỗi</a:t>
            </a:r>
            <a:r>
              <a:rPr lang="en-US" sz="2800" dirty="0"/>
              <a:t> </a:t>
            </a:r>
            <a:r>
              <a:rPr lang="en-US" sz="2800" dirty="0" err="1"/>
              <a:t>bộ</a:t>
            </a:r>
            <a:r>
              <a:rPr lang="en-US" sz="2800" dirty="0"/>
              <a:t> </a:t>
            </a:r>
            <a:r>
              <a:rPr lang="en-US" sz="2800" dirty="0" err="1"/>
              <a:t>xử</a:t>
            </a:r>
            <a:r>
              <a:rPr lang="en-US" sz="2800" dirty="0"/>
              <a:t> </a:t>
            </a:r>
            <a:r>
              <a:rPr lang="en-US" sz="2800" dirty="0" err="1"/>
              <a:t>lý</a:t>
            </a:r>
            <a:r>
              <a:rPr lang="en-US" sz="2800" dirty="0"/>
              <a:t> </a:t>
            </a:r>
            <a:r>
              <a:rPr lang="en-US" sz="2800" dirty="0" err="1"/>
              <a:t>có</a:t>
            </a:r>
            <a:r>
              <a:rPr lang="en-US" sz="2800" dirty="0"/>
              <a:t> </a:t>
            </a:r>
            <a:r>
              <a:rPr lang="en-US" sz="2800" dirty="0" err="1"/>
              <a:t>thể</a:t>
            </a:r>
            <a:r>
              <a:rPr lang="en-US" sz="2800" dirty="0"/>
              <a:t> </a:t>
            </a:r>
            <a:r>
              <a:rPr lang="en-US" sz="2800" dirty="0" err="1"/>
              <a:t>xử</a:t>
            </a:r>
            <a:r>
              <a:rPr lang="en-US" sz="2800" dirty="0"/>
              <a:t> </a:t>
            </a:r>
            <a:r>
              <a:rPr lang="en-US" sz="2800" dirty="0" err="1"/>
              <a:t>lý</a:t>
            </a:r>
            <a:r>
              <a:rPr lang="en-US" sz="2800" dirty="0"/>
              <a:t> </a:t>
            </a:r>
            <a:r>
              <a:rPr lang="en-US" sz="2800" dirty="0" err="1"/>
              <a:t>công</a:t>
            </a:r>
            <a:r>
              <a:rPr lang="en-US" sz="2800" dirty="0"/>
              <a:t> </a:t>
            </a:r>
            <a:r>
              <a:rPr lang="en-US" sz="2800" dirty="0" err="1"/>
              <a:t>việc</a:t>
            </a:r>
            <a:r>
              <a:rPr lang="en-US" sz="2800" dirty="0"/>
              <a:t> </a:t>
            </a:r>
            <a:r>
              <a:rPr lang="en-US" sz="2800" dirty="0" err="1"/>
              <a:t>là</a:t>
            </a:r>
            <a:r>
              <a:rPr lang="en-US" sz="2800" dirty="0"/>
              <a:t>:</a:t>
            </a:r>
          </a:p>
          <a:p>
            <a:r>
              <a:rPr lang="en-US" sz="2800" dirty="0"/>
              <a:t>•	P1: 4 </a:t>
            </a:r>
            <a:r>
              <a:rPr lang="en-US" sz="2800" dirty="0" err="1"/>
              <a:t>giờ</a:t>
            </a:r>
            <a:endParaRPr lang="en-US" sz="2800" dirty="0"/>
          </a:p>
          <a:p>
            <a:r>
              <a:rPr lang="en-US" sz="2800" dirty="0"/>
              <a:t>•	P2: 3 </a:t>
            </a:r>
            <a:r>
              <a:rPr lang="en-US" sz="2800" dirty="0" err="1"/>
              <a:t>giờ</a:t>
            </a:r>
            <a:endParaRPr lang="en-US" sz="2800" dirty="0"/>
          </a:p>
          <a:p>
            <a:r>
              <a:rPr lang="en-US" sz="2800" dirty="0"/>
              <a:t>•	P3: 5 </a:t>
            </a:r>
            <a:r>
              <a:rPr lang="en-US" sz="2800" dirty="0" err="1"/>
              <a:t>giờ</a:t>
            </a:r>
            <a:endParaRPr lang="en-US" sz="2800" dirty="0"/>
          </a:p>
        </p:txBody>
      </p:sp>
      <p:sp>
        <p:nvSpPr>
          <p:cNvPr id="14" name="TextBox 13">
            <a:extLst>
              <a:ext uri="{FF2B5EF4-FFF2-40B4-BE49-F238E27FC236}">
                <a16:creationId xmlns:a16="http://schemas.microsoft.com/office/drawing/2014/main" id="{CDB12CA6-3232-4926-ADA1-F008257C1B4B}"/>
              </a:ext>
            </a:extLst>
          </p:cNvPr>
          <p:cNvSpPr txBox="1"/>
          <p:nvPr/>
        </p:nvSpPr>
        <p:spPr>
          <a:xfrm>
            <a:off x="935054" y="5999017"/>
            <a:ext cx="8896696" cy="523220"/>
          </a:xfrm>
          <a:prstGeom prst="rect">
            <a:avLst/>
          </a:prstGeom>
          <a:noFill/>
        </p:spPr>
        <p:txBody>
          <a:bodyPr wrap="square">
            <a:spAutoFit/>
          </a:bodyPr>
          <a:lstStyle/>
          <a:p>
            <a:r>
              <a:rPr lang="vi-VN" sz="2800" dirty="0">
                <a:solidFill>
                  <a:srgbClr val="FF0000"/>
                </a:solidFill>
                <a:latin typeface="+mj-lt"/>
              </a:rPr>
              <a:t>Thiết lập </a:t>
            </a:r>
            <a:r>
              <a:rPr lang="en-US" sz="2800" dirty="0">
                <a:solidFill>
                  <a:srgbClr val="FF0000"/>
                </a:solidFill>
                <a:latin typeface="+mj-lt"/>
              </a:rPr>
              <a:t>h</a:t>
            </a:r>
            <a:r>
              <a:rPr lang="vi-VN" sz="2800" dirty="0">
                <a:solidFill>
                  <a:srgbClr val="FF0000"/>
                </a:solidFill>
                <a:latin typeface="+mj-lt"/>
              </a:rPr>
              <a:t>ệ </a:t>
            </a:r>
            <a:r>
              <a:rPr lang="en-US" sz="2800" dirty="0">
                <a:solidFill>
                  <a:srgbClr val="FF0000"/>
                </a:solidFill>
                <a:latin typeface="+mj-lt"/>
              </a:rPr>
              <a:t>p</a:t>
            </a:r>
            <a:r>
              <a:rPr lang="vi-VN" sz="2800" dirty="0">
                <a:solidFill>
                  <a:srgbClr val="FF0000"/>
                </a:solidFill>
                <a:latin typeface="+mj-lt"/>
              </a:rPr>
              <a:t>hương </a:t>
            </a:r>
            <a:r>
              <a:rPr lang="en-US" sz="2800" dirty="0">
                <a:solidFill>
                  <a:srgbClr val="FF0000"/>
                </a:solidFill>
                <a:latin typeface="+mj-lt"/>
              </a:rPr>
              <a:t>t</a:t>
            </a:r>
            <a:r>
              <a:rPr lang="vi-VN" sz="2800" dirty="0">
                <a:solidFill>
                  <a:srgbClr val="FF0000"/>
                </a:solidFill>
                <a:latin typeface="+mj-lt"/>
              </a:rPr>
              <a:t>rình</a:t>
            </a:r>
            <a:r>
              <a:rPr lang="en-US" sz="2800" dirty="0">
                <a:solidFill>
                  <a:srgbClr val="FF0000"/>
                </a:solidFill>
                <a:latin typeface="+mj-lt"/>
              </a:rPr>
              <a:t> </a:t>
            </a:r>
            <a:r>
              <a:rPr lang="en-US" sz="2800" dirty="0" err="1">
                <a:solidFill>
                  <a:srgbClr val="FF0000"/>
                </a:solidFill>
                <a:latin typeface="+mj-lt"/>
              </a:rPr>
              <a:t>của</a:t>
            </a:r>
            <a:r>
              <a:rPr lang="en-US" sz="2800" dirty="0">
                <a:solidFill>
                  <a:srgbClr val="FF0000"/>
                </a:solidFill>
                <a:latin typeface="+mj-lt"/>
              </a:rPr>
              <a:t> </a:t>
            </a:r>
            <a:r>
              <a:rPr lang="en-US" sz="2800" dirty="0" err="1">
                <a:solidFill>
                  <a:srgbClr val="FF0000"/>
                </a:solidFill>
                <a:latin typeface="+mj-lt"/>
              </a:rPr>
              <a:t>hệ</a:t>
            </a:r>
            <a:r>
              <a:rPr lang="en-US" sz="2800" dirty="0">
                <a:solidFill>
                  <a:srgbClr val="FF0000"/>
                </a:solidFill>
                <a:latin typeface="+mj-lt"/>
              </a:rPr>
              <a:t> </a:t>
            </a:r>
            <a:r>
              <a:rPr lang="en-US" sz="2800" dirty="0" err="1">
                <a:solidFill>
                  <a:srgbClr val="FF0000"/>
                </a:solidFill>
                <a:latin typeface="+mj-lt"/>
              </a:rPr>
              <a:t>thống</a:t>
            </a:r>
            <a:r>
              <a:rPr lang="en-US" sz="2800" dirty="0">
                <a:solidFill>
                  <a:srgbClr val="FF0000"/>
                </a:solidFill>
                <a:latin typeface="+mj-lt"/>
              </a:rPr>
              <a:t> </a:t>
            </a:r>
            <a:r>
              <a:rPr lang="en-US" sz="2800" dirty="0" err="1">
                <a:solidFill>
                  <a:srgbClr val="FF0000"/>
                </a:solidFill>
                <a:latin typeface="+mj-lt"/>
              </a:rPr>
              <a:t>trên</a:t>
            </a:r>
            <a:r>
              <a:rPr lang="en-US" sz="2800" dirty="0">
                <a:solidFill>
                  <a:srgbClr val="FF0000"/>
                </a:solidFill>
                <a:latin typeface="+mj-lt"/>
              </a:rPr>
              <a:t>?</a:t>
            </a:r>
            <a:endParaRPr lang="vi-VN" sz="2800" dirty="0">
              <a:solidFill>
                <a:srgbClr val="FF0000"/>
              </a:solidFill>
              <a:latin typeface="+mj-lt"/>
            </a:endParaRPr>
          </a:p>
        </p:txBody>
      </p:sp>
    </p:spTree>
    <p:extLst>
      <p:ext uri="{BB962C8B-B14F-4D97-AF65-F5344CB8AC3E}">
        <p14:creationId xmlns:p14="http://schemas.microsoft.com/office/powerpoint/2010/main" val="1596353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F03119-EAFB-4106-8B5A-B8BE679CA86B}"/>
              </a:ext>
            </a:extLst>
          </p:cNvPr>
          <p:cNvSpPr>
            <a:spLocks noGrp="1"/>
          </p:cNvSpPr>
          <p:nvPr>
            <p:ph idx="1"/>
          </p:nvPr>
        </p:nvSpPr>
        <p:spPr/>
        <p:txBody>
          <a:bodyPr>
            <a:normAutofit/>
          </a:bodyPr>
          <a:lstStyle/>
          <a:p>
            <a:r>
              <a:rPr lang="vi-VN" dirty="0"/>
              <a:t>Đặt:</a:t>
            </a:r>
          </a:p>
          <a:p>
            <a:pPr lvl="1"/>
            <a:r>
              <a:rPr lang="vi-VN" dirty="0"/>
              <a:t>x: lượng công việc C1 cần xử lý.</a:t>
            </a:r>
          </a:p>
          <a:p>
            <a:pPr lvl="1"/>
            <a:r>
              <a:rPr lang="vi-VN" dirty="0"/>
              <a:t>y: lượng công việc C2 cần xử lý.</a:t>
            </a:r>
          </a:p>
          <a:p>
            <a:pPr lvl="1"/>
            <a:r>
              <a:rPr lang="vi-VN" dirty="0"/>
              <a:t>z: lượng công việc C3 cần xử lý.</a:t>
            </a:r>
          </a:p>
          <a:p>
            <a:r>
              <a:rPr lang="vi-VN" dirty="0"/>
              <a:t>Các phương trình dựa trên thời gian xử lý có sẵn trên từng bộ xử lý:</a:t>
            </a:r>
          </a:p>
          <a:p>
            <a:pPr lvl="1"/>
            <a:r>
              <a:rPr lang="vi-VN" dirty="0"/>
              <a:t>Phương trình cho P1: x+2y+z=4 (vì P1 có thể xử lý tổng cộng 4 giờ)</a:t>
            </a:r>
          </a:p>
          <a:p>
            <a:pPr lvl="1"/>
            <a:r>
              <a:rPr lang="vi-VN" dirty="0"/>
              <a:t>Phương trình cho P2: 2x+y+z=3 (vì P2 có thể xử lý tổng cộng 3 giờ)</a:t>
            </a:r>
          </a:p>
          <a:p>
            <a:pPr lvl="1"/>
            <a:r>
              <a:rPr lang="vi-VN" dirty="0"/>
              <a:t>Phương trình cho P3: 3x+y+2z=5 (vì P3 có thể xử lý tổng cộng 5 giờ)</a:t>
            </a:r>
          </a:p>
          <a:p>
            <a:endParaRPr lang="en-US" dirty="0"/>
          </a:p>
        </p:txBody>
      </p:sp>
      <p:sp>
        <p:nvSpPr>
          <p:cNvPr id="4" name="Title 1">
            <a:extLst>
              <a:ext uri="{FF2B5EF4-FFF2-40B4-BE49-F238E27FC236}">
                <a16:creationId xmlns:a16="http://schemas.microsoft.com/office/drawing/2014/main" id="{9EDE5DF2-F802-4140-8300-D3D78A422BB3}"/>
              </a:ext>
            </a:extLst>
          </p:cNvPr>
          <p:cNvSpPr>
            <a:spLocks noGrp="1"/>
          </p:cNvSpPr>
          <p:nvPr>
            <p:ph type="title"/>
          </p:nvPr>
        </p:nvSpPr>
        <p:spPr>
          <a:xfrm>
            <a:off x="838200" y="365125"/>
            <a:ext cx="10515600" cy="1325563"/>
          </a:xfrm>
          <a:solidFill>
            <a:schemeClr val="accent6">
              <a:lumMod val="60000"/>
              <a:lumOff val="40000"/>
            </a:schemeClr>
          </a:solidFill>
        </p:spPr>
        <p:txBody>
          <a:bodyPr/>
          <a:lstStyle/>
          <a:p>
            <a:r>
              <a:rPr lang="en-US" b="1" dirty="0"/>
              <a:t>System of Linear Equations (concept)</a:t>
            </a:r>
          </a:p>
        </p:txBody>
      </p:sp>
    </p:spTree>
    <p:extLst>
      <p:ext uri="{BB962C8B-B14F-4D97-AF65-F5344CB8AC3E}">
        <p14:creationId xmlns:p14="http://schemas.microsoft.com/office/powerpoint/2010/main" val="749119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89652" y="1548421"/>
            <a:ext cx="6141925" cy="2007819"/>
          </a:xfrm>
          <a:prstGeom prst="rect">
            <a:avLst/>
          </a:prstGeom>
        </p:spPr>
      </p:pic>
      <p:sp>
        <p:nvSpPr>
          <p:cNvPr id="7" name="Title 6"/>
          <p:cNvSpPr>
            <a:spLocks noGrp="1"/>
          </p:cNvSpPr>
          <p:nvPr>
            <p:ph type="title"/>
          </p:nvPr>
        </p:nvSpPr>
        <p:spPr>
          <a:xfrm>
            <a:off x="979953" y="139969"/>
            <a:ext cx="10515600" cy="1325563"/>
          </a:xfrm>
          <a:solidFill>
            <a:srgbClr val="92D050"/>
          </a:solidFill>
        </p:spPr>
        <p:txBody>
          <a:bodyPr/>
          <a:lstStyle/>
          <a:p>
            <a:r>
              <a:rPr kumimoji="1" lang="en-US" altLang="zh-TW" dirty="0">
                <a:solidFill>
                  <a:srgbClr val="0000FF"/>
                </a:solidFill>
              </a:rPr>
              <a:t>A system of linear equation</a:t>
            </a:r>
            <a:br>
              <a:rPr kumimoji="1" lang="en-US" altLang="zh-TW" dirty="0">
                <a:solidFill>
                  <a:srgbClr val="0000FF"/>
                </a:solidFill>
              </a:rPr>
            </a:br>
            <a:endParaRPr lang="en-US" dirty="0">
              <a:solidFill>
                <a:srgbClr val="0000FF"/>
              </a:solidFill>
            </a:endParaRPr>
          </a:p>
        </p:txBody>
      </p:sp>
      <p:sp>
        <p:nvSpPr>
          <p:cNvPr id="13" name="TextBox 12">
            <a:extLst>
              <a:ext uri="{FF2B5EF4-FFF2-40B4-BE49-F238E27FC236}">
                <a16:creationId xmlns:a16="http://schemas.microsoft.com/office/drawing/2014/main" id="{35BC7B5C-819E-40C8-B343-BC26CCF1FE50}"/>
              </a:ext>
            </a:extLst>
          </p:cNvPr>
          <p:cNvSpPr txBox="1"/>
          <p:nvPr/>
        </p:nvSpPr>
        <p:spPr>
          <a:xfrm>
            <a:off x="388619" y="3874267"/>
            <a:ext cx="6097384" cy="461665"/>
          </a:xfrm>
          <a:prstGeom prst="rect">
            <a:avLst/>
          </a:prstGeom>
          <a:noFill/>
        </p:spPr>
        <p:txBody>
          <a:bodyPr wrap="square">
            <a:spAutoFit/>
          </a:bodyPr>
          <a:lstStyle/>
          <a:p>
            <a:r>
              <a:rPr lang="en-US" sz="2400" dirty="0"/>
              <a:t>Three cases of solutions:</a:t>
            </a:r>
          </a:p>
        </p:txBody>
      </p:sp>
      <p:grpSp>
        <p:nvGrpSpPr>
          <p:cNvPr id="26" name="Group 25">
            <a:extLst>
              <a:ext uri="{FF2B5EF4-FFF2-40B4-BE49-F238E27FC236}">
                <a16:creationId xmlns:a16="http://schemas.microsoft.com/office/drawing/2014/main" id="{15665FC8-7020-4D5F-9CCB-F82FBFCB1AAB}"/>
              </a:ext>
            </a:extLst>
          </p:cNvPr>
          <p:cNvGrpSpPr/>
          <p:nvPr/>
        </p:nvGrpSpPr>
        <p:grpSpPr>
          <a:xfrm>
            <a:off x="480147" y="4396087"/>
            <a:ext cx="2620587" cy="1592658"/>
            <a:chOff x="413558" y="4729049"/>
            <a:chExt cx="2257425" cy="1592658"/>
          </a:xfrm>
        </p:grpSpPr>
        <p:sp>
          <p:nvSpPr>
            <p:cNvPr id="15" name="TextBox 14">
              <a:extLst>
                <a:ext uri="{FF2B5EF4-FFF2-40B4-BE49-F238E27FC236}">
                  <a16:creationId xmlns:a16="http://schemas.microsoft.com/office/drawing/2014/main" id="{DE472CDF-950E-456A-A71A-9E2123B303FD}"/>
                </a:ext>
              </a:extLst>
            </p:cNvPr>
            <p:cNvSpPr txBox="1"/>
            <p:nvPr/>
          </p:nvSpPr>
          <p:spPr>
            <a:xfrm>
              <a:off x="613064" y="4729049"/>
              <a:ext cx="2057919" cy="523220"/>
            </a:xfrm>
            <a:prstGeom prst="rect">
              <a:avLst/>
            </a:prstGeom>
            <a:noFill/>
          </p:spPr>
          <p:txBody>
            <a:bodyPr wrap="square">
              <a:spAutoFit/>
            </a:bodyPr>
            <a:lstStyle/>
            <a:p>
              <a:r>
                <a:rPr lang="en-US" sz="2800" dirty="0">
                  <a:solidFill>
                    <a:srgbClr val="FF0000"/>
                  </a:solidFill>
                </a:rPr>
                <a:t>No solution</a:t>
              </a:r>
            </a:p>
          </p:txBody>
        </p:sp>
        <p:pic>
          <p:nvPicPr>
            <p:cNvPr id="10" name="Picture 9">
              <a:extLst>
                <a:ext uri="{FF2B5EF4-FFF2-40B4-BE49-F238E27FC236}">
                  <a16:creationId xmlns:a16="http://schemas.microsoft.com/office/drawing/2014/main" id="{8BEE59F8-9FF1-4152-83C6-1B1CC2AB986B}"/>
                </a:ext>
              </a:extLst>
            </p:cNvPr>
            <p:cNvPicPr>
              <a:picLocks noChangeAspect="1"/>
            </p:cNvPicPr>
            <p:nvPr/>
          </p:nvPicPr>
          <p:blipFill>
            <a:blip r:embed="rId4"/>
            <a:stretch>
              <a:fillRect/>
            </a:stretch>
          </p:blipFill>
          <p:spPr>
            <a:xfrm>
              <a:off x="413558" y="5273957"/>
              <a:ext cx="2257425" cy="1047750"/>
            </a:xfrm>
            <a:prstGeom prst="rect">
              <a:avLst/>
            </a:prstGeom>
          </p:spPr>
        </p:pic>
      </p:grpSp>
      <p:grpSp>
        <p:nvGrpSpPr>
          <p:cNvPr id="27" name="Group 26">
            <a:extLst>
              <a:ext uri="{FF2B5EF4-FFF2-40B4-BE49-F238E27FC236}">
                <a16:creationId xmlns:a16="http://schemas.microsoft.com/office/drawing/2014/main" id="{0B6BBD9F-85A1-49EB-9727-AEDF739317C0}"/>
              </a:ext>
            </a:extLst>
          </p:cNvPr>
          <p:cNvGrpSpPr/>
          <p:nvPr/>
        </p:nvGrpSpPr>
        <p:grpSpPr>
          <a:xfrm>
            <a:off x="4172119" y="4396087"/>
            <a:ext cx="2487583" cy="1780091"/>
            <a:chOff x="4204162" y="4653960"/>
            <a:chExt cx="2487583" cy="1780091"/>
          </a:xfrm>
        </p:grpSpPr>
        <p:sp>
          <p:nvSpPr>
            <p:cNvPr id="20" name="TextBox 19">
              <a:extLst>
                <a:ext uri="{FF2B5EF4-FFF2-40B4-BE49-F238E27FC236}">
                  <a16:creationId xmlns:a16="http://schemas.microsoft.com/office/drawing/2014/main" id="{5B2A0E69-F99B-490F-B9E4-AEB9B06F691F}"/>
                </a:ext>
              </a:extLst>
            </p:cNvPr>
            <p:cNvSpPr txBox="1"/>
            <p:nvPr/>
          </p:nvSpPr>
          <p:spPr>
            <a:xfrm>
              <a:off x="4204162" y="4653960"/>
              <a:ext cx="2487583" cy="523220"/>
            </a:xfrm>
            <a:prstGeom prst="rect">
              <a:avLst/>
            </a:prstGeom>
            <a:noFill/>
          </p:spPr>
          <p:txBody>
            <a:bodyPr wrap="square">
              <a:spAutoFit/>
            </a:bodyPr>
            <a:lstStyle/>
            <a:p>
              <a:r>
                <a:rPr lang="en-US" sz="2800" b="0" i="0" u="none" strike="noStrike" baseline="0" dirty="0">
                  <a:solidFill>
                    <a:srgbClr val="FF0000"/>
                  </a:solidFill>
                  <a:latin typeface="CMSS10"/>
                </a:rPr>
                <a:t>Unique solution</a:t>
              </a:r>
              <a:endParaRPr lang="en-US" sz="2800" dirty="0">
                <a:solidFill>
                  <a:srgbClr val="FF0000"/>
                </a:solidFill>
              </a:endParaRPr>
            </a:p>
          </p:txBody>
        </p:sp>
        <p:pic>
          <p:nvPicPr>
            <p:cNvPr id="14" name="Picture 13">
              <a:extLst>
                <a:ext uri="{FF2B5EF4-FFF2-40B4-BE49-F238E27FC236}">
                  <a16:creationId xmlns:a16="http://schemas.microsoft.com/office/drawing/2014/main" id="{BE5D4099-CD99-4FE1-8C2C-BE9D15D4F548}"/>
                </a:ext>
              </a:extLst>
            </p:cNvPr>
            <p:cNvPicPr>
              <a:picLocks noChangeAspect="1"/>
            </p:cNvPicPr>
            <p:nvPr/>
          </p:nvPicPr>
          <p:blipFill>
            <a:blip r:embed="rId5"/>
            <a:stretch>
              <a:fillRect/>
            </a:stretch>
          </p:blipFill>
          <p:spPr>
            <a:xfrm>
              <a:off x="4204163" y="5273957"/>
              <a:ext cx="2112904" cy="1160094"/>
            </a:xfrm>
            <a:prstGeom prst="rect">
              <a:avLst/>
            </a:prstGeom>
          </p:spPr>
        </p:pic>
      </p:grpSp>
      <p:grpSp>
        <p:nvGrpSpPr>
          <p:cNvPr id="28" name="Group 27">
            <a:extLst>
              <a:ext uri="{FF2B5EF4-FFF2-40B4-BE49-F238E27FC236}">
                <a16:creationId xmlns:a16="http://schemas.microsoft.com/office/drawing/2014/main" id="{75744DC1-32AF-40C9-BF83-3B78B190652F}"/>
              </a:ext>
            </a:extLst>
          </p:cNvPr>
          <p:cNvGrpSpPr/>
          <p:nvPr/>
        </p:nvGrpSpPr>
        <p:grpSpPr>
          <a:xfrm>
            <a:off x="8102566" y="4335932"/>
            <a:ext cx="3451432" cy="1667747"/>
            <a:chOff x="8127504" y="4653960"/>
            <a:chExt cx="3451432" cy="1667747"/>
          </a:xfrm>
        </p:grpSpPr>
        <p:sp>
          <p:nvSpPr>
            <p:cNvPr id="23" name="TextBox 22">
              <a:extLst>
                <a:ext uri="{FF2B5EF4-FFF2-40B4-BE49-F238E27FC236}">
                  <a16:creationId xmlns:a16="http://schemas.microsoft.com/office/drawing/2014/main" id="{DA2636D1-5DF6-4DE4-9400-7A1168FE38FA}"/>
                </a:ext>
              </a:extLst>
            </p:cNvPr>
            <p:cNvSpPr txBox="1"/>
            <p:nvPr/>
          </p:nvSpPr>
          <p:spPr>
            <a:xfrm>
              <a:off x="8127504" y="4653960"/>
              <a:ext cx="3451432" cy="523220"/>
            </a:xfrm>
            <a:prstGeom prst="rect">
              <a:avLst/>
            </a:prstGeom>
            <a:noFill/>
          </p:spPr>
          <p:txBody>
            <a:bodyPr wrap="square">
              <a:spAutoFit/>
            </a:bodyPr>
            <a:lstStyle/>
            <a:p>
              <a:r>
                <a:rPr lang="en-US" sz="2800" b="0" i="0" u="none" strike="noStrike" baseline="0" dirty="0" err="1">
                  <a:solidFill>
                    <a:srgbClr val="FF0000"/>
                  </a:solidFill>
                  <a:latin typeface="CMSS10"/>
                </a:rPr>
                <a:t>Infitely</a:t>
              </a:r>
              <a:r>
                <a:rPr lang="en-US" sz="2800" b="0" i="0" u="none" strike="noStrike" baseline="0" dirty="0">
                  <a:solidFill>
                    <a:srgbClr val="FF0000"/>
                  </a:solidFill>
                  <a:latin typeface="CMSS10"/>
                </a:rPr>
                <a:t> many solutions</a:t>
              </a:r>
              <a:endParaRPr lang="en-US" sz="2800" dirty="0">
                <a:solidFill>
                  <a:srgbClr val="FF0000"/>
                </a:solidFill>
              </a:endParaRPr>
            </a:p>
          </p:txBody>
        </p:sp>
        <p:pic>
          <p:nvPicPr>
            <p:cNvPr id="24" name="Picture 23">
              <a:extLst>
                <a:ext uri="{FF2B5EF4-FFF2-40B4-BE49-F238E27FC236}">
                  <a16:creationId xmlns:a16="http://schemas.microsoft.com/office/drawing/2014/main" id="{8D5C47F6-507B-436F-9C21-2F4262303082}"/>
                </a:ext>
              </a:extLst>
            </p:cNvPr>
            <p:cNvPicPr>
              <a:picLocks noChangeAspect="1"/>
            </p:cNvPicPr>
            <p:nvPr/>
          </p:nvPicPr>
          <p:blipFill>
            <a:blip r:embed="rId6"/>
            <a:stretch>
              <a:fillRect/>
            </a:stretch>
          </p:blipFill>
          <p:spPr>
            <a:xfrm>
              <a:off x="8523922" y="5252269"/>
              <a:ext cx="2276475" cy="1069438"/>
            </a:xfrm>
            <a:prstGeom prst="rect">
              <a:avLst/>
            </a:prstGeom>
          </p:spPr>
        </p:pic>
      </p:grpSp>
      <p:sp>
        <p:nvSpPr>
          <p:cNvPr id="30" name="TextBox 29">
            <a:extLst>
              <a:ext uri="{FF2B5EF4-FFF2-40B4-BE49-F238E27FC236}">
                <a16:creationId xmlns:a16="http://schemas.microsoft.com/office/drawing/2014/main" id="{05BED6CD-9340-40C8-AB95-2AE8B8A882B7}"/>
              </a:ext>
            </a:extLst>
          </p:cNvPr>
          <p:cNvSpPr txBox="1"/>
          <p:nvPr/>
        </p:nvSpPr>
        <p:spPr>
          <a:xfrm>
            <a:off x="711748" y="6113927"/>
            <a:ext cx="10626812" cy="523220"/>
          </a:xfrm>
          <a:prstGeom prst="rect">
            <a:avLst/>
          </a:prstGeom>
          <a:noFill/>
        </p:spPr>
        <p:txBody>
          <a:bodyPr wrap="square">
            <a:spAutoFit/>
          </a:bodyPr>
          <a:lstStyle/>
          <a:p>
            <a:r>
              <a:rPr lang="en-US" sz="2800" dirty="0">
                <a:solidFill>
                  <a:srgbClr val="FF0000"/>
                </a:solidFill>
              </a:rPr>
              <a:t>Question</a:t>
            </a:r>
            <a:r>
              <a:rPr lang="en-US" sz="2800" dirty="0"/>
              <a:t>: Under what conditions, one of the above three cases occur?</a:t>
            </a:r>
          </a:p>
        </p:txBody>
      </p:sp>
    </p:spTree>
    <p:extLst>
      <p:ext uri="{BB962C8B-B14F-4D97-AF65-F5344CB8AC3E}">
        <p14:creationId xmlns:p14="http://schemas.microsoft.com/office/powerpoint/2010/main" val="184430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711D-2CF2-4AAD-A70C-7AC10004A6F5}"/>
              </a:ext>
            </a:extLst>
          </p:cNvPr>
          <p:cNvSpPr>
            <a:spLocks noGrp="1"/>
          </p:cNvSpPr>
          <p:nvPr>
            <p:ph type="ctrTitle"/>
          </p:nvPr>
        </p:nvSpPr>
        <p:spPr>
          <a:xfrm>
            <a:off x="1655783" y="1819643"/>
            <a:ext cx="9144000" cy="3784203"/>
          </a:xfrm>
        </p:spPr>
        <p:txBody>
          <a:bodyPr>
            <a:noAutofit/>
          </a:bodyPr>
          <a:lstStyle/>
          <a:p>
            <a:pPr algn="l"/>
            <a:r>
              <a:rPr lang="en-US" sz="3200" b="0" i="0" u="none" strike="noStrike" baseline="0" dirty="0">
                <a:latin typeface="Times New Roman" panose="02020603050405020304" pitchFamily="18" charset="0"/>
                <a:cs typeface="Times New Roman" panose="02020603050405020304" pitchFamily="18" charset="0"/>
              </a:rPr>
              <a:t>(1)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(2) </a:t>
            </a:r>
            <a:r>
              <a:rPr lang="en-US" sz="3200" b="0" i="0" u="none" strike="noStrike" baseline="0" dirty="0">
                <a:solidFill>
                  <a:srgbClr val="FF0000"/>
                </a:solidFill>
                <a:latin typeface="Times New Roman" panose="02020603050405020304" pitchFamily="18" charset="0"/>
                <a:cs typeface="Times New Roman" panose="02020603050405020304" pitchFamily="18" charset="0"/>
              </a:rPr>
              <a:t>Matrices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(3) Solving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(4) Vector Spaces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(5) Linear Independence</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(6) Basis and Rank</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(7) Linear Mappings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(8) Affine Space</a:t>
            </a:r>
            <a:endParaRPr lang="en-US" sz="3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851E84B-0DD2-46BE-9FB4-FC5CFAA56B6E}"/>
              </a:ext>
            </a:extLst>
          </p:cNvPr>
          <p:cNvSpPr txBox="1">
            <a:spLocks/>
          </p:cNvSpPr>
          <p:nvPr/>
        </p:nvSpPr>
        <p:spPr>
          <a:xfrm>
            <a:off x="838199" y="365125"/>
            <a:ext cx="10940933" cy="915035"/>
          </a:xfrm>
          <a:prstGeom prst="rect">
            <a:avLst/>
          </a:prstGeom>
          <a:solidFill>
            <a:schemeClr val="accent6">
              <a:lumMod val="60000"/>
              <a:lumOff val="4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ctr" defTabSz="914400" rtl="0" eaLnBrk="1" fontAlgn="auto" latinLnBrk="0" hangingPunct="1">
              <a:lnSpc>
                <a:spcPct val="90000"/>
              </a:lnSpc>
              <a:spcBef>
                <a:spcPts val="300"/>
              </a:spcBef>
              <a:spcAft>
                <a:spcPts val="300"/>
              </a:spcAft>
              <a:buClrTx/>
              <a:buSzTx/>
              <a:buFontTx/>
              <a:buNone/>
              <a:tabLst>
                <a:tab pos="270510" algn="l"/>
                <a:tab pos="3780790" algn="l"/>
              </a:tabLst>
              <a:defRPr/>
            </a:pPr>
            <a:r>
              <a:rPr kumimoji="0" lang="de-DE" sz="4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j-cs"/>
              </a:rPr>
              <a:t>CONTENTS</a:t>
            </a:r>
            <a:endPar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257063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D871-B64D-475A-B69E-84B63C65286D}"/>
              </a:ext>
            </a:extLst>
          </p:cNvPr>
          <p:cNvSpPr>
            <a:spLocks noGrp="1"/>
          </p:cNvSpPr>
          <p:nvPr>
            <p:ph type="title"/>
          </p:nvPr>
        </p:nvSpPr>
        <p:spPr>
          <a:xfrm>
            <a:off x="838200" y="365128"/>
            <a:ext cx="10515600" cy="649026"/>
          </a:xfrm>
          <a:solidFill>
            <a:srgbClr val="92D050"/>
          </a:solidFill>
        </p:spPr>
        <p:txBody>
          <a:bodyPr>
            <a:normAutofit fontScale="90000"/>
          </a:bodyPr>
          <a:lstStyle/>
          <a:p>
            <a:r>
              <a:rPr lang="en-US" b="1" dirty="0"/>
              <a:t>MATRIX REPRESENTATION</a:t>
            </a:r>
          </a:p>
        </p:txBody>
      </p:sp>
      <p:sp>
        <p:nvSpPr>
          <p:cNvPr id="3" name="Content Placeholder 2">
            <a:extLst>
              <a:ext uri="{FF2B5EF4-FFF2-40B4-BE49-F238E27FC236}">
                <a16:creationId xmlns:a16="http://schemas.microsoft.com/office/drawing/2014/main" id="{3982DD60-8448-4DD8-9217-0395D958A3C4}"/>
              </a:ext>
            </a:extLst>
          </p:cNvPr>
          <p:cNvSpPr>
            <a:spLocks noGrp="1"/>
          </p:cNvSpPr>
          <p:nvPr>
            <p:ph idx="1"/>
          </p:nvPr>
        </p:nvSpPr>
        <p:spPr>
          <a:xfrm>
            <a:off x="671946" y="1135668"/>
            <a:ext cx="10515600" cy="4351338"/>
          </a:xfrm>
        </p:spPr>
        <p:txBody>
          <a:bodyPr/>
          <a:lstStyle/>
          <a:p>
            <a:r>
              <a:rPr lang="en-US" dirty="0"/>
              <a:t>A collection of linear equations</a:t>
            </a:r>
          </a:p>
          <a:p>
            <a:endParaRPr lang="en-US" dirty="0"/>
          </a:p>
          <a:p>
            <a:endParaRPr lang="en-US" dirty="0"/>
          </a:p>
          <a:p>
            <a:endParaRPr lang="en-US" dirty="0"/>
          </a:p>
          <a:p>
            <a:endParaRPr lang="en-US" dirty="0"/>
          </a:p>
          <a:p>
            <a:r>
              <a:rPr lang="en-US" dirty="0"/>
              <a:t>Matrix representations:</a:t>
            </a:r>
          </a:p>
          <a:p>
            <a:endParaRPr lang="en-US" dirty="0"/>
          </a:p>
          <a:p>
            <a:endParaRPr lang="en-US" dirty="0"/>
          </a:p>
          <a:p>
            <a:endParaRPr lang="en-US" dirty="0"/>
          </a:p>
        </p:txBody>
      </p:sp>
      <p:pic>
        <p:nvPicPr>
          <p:cNvPr id="4" name="圖片 3">
            <a:extLst>
              <a:ext uri="{FF2B5EF4-FFF2-40B4-BE49-F238E27FC236}">
                <a16:creationId xmlns:a16="http://schemas.microsoft.com/office/drawing/2014/main" id="{5D3EE5AB-4E57-4C1C-964F-F5141510826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49287" y="1610766"/>
            <a:ext cx="5754631" cy="1818234"/>
          </a:xfrm>
          <a:prstGeom prst="rect">
            <a:avLst/>
          </a:prstGeom>
        </p:spPr>
      </p:pic>
      <p:pic>
        <p:nvPicPr>
          <p:cNvPr id="8" name="Picture 7">
            <a:extLst>
              <a:ext uri="{FF2B5EF4-FFF2-40B4-BE49-F238E27FC236}">
                <a16:creationId xmlns:a16="http://schemas.microsoft.com/office/drawing/2014/main" id="{98883B00-B200-4C3F-A80B-600990A61F45}"/>
              </a:ext>
            </a:extLst>
          </p:cNvPr>
          <p:cNvPicPr>
            <a:picLocks noChangeAspect="1"/>
          </p:cNvPicPr>
          <p:nvPr/>
        </p:nvPicPr>
        <p:blipFill>
          <a:blip r:embed="rId4"/>
          <a:stretch>
            <a:fillRect/>
          </a:stretch>
        </p:blipFill>
        <p:spPr>
          <a:xfrm>
            <a:off x="904702" y="4338869"/>
            <a:ext cx="4010025" cy="1383463"/>
          </a:xfrm>
          <a:prstGeom prst="rect">
            <a:avLst/>
          </a:prstGeom>
        </p:spPr>
      </p:pic>
      <p:pic>
        <p:nvPicPr>
          <p:cNvPr id="10" name="Picture 9">
            <a:extLst>
              <a:ext uri="{FF2B5EF4-FFF2-40B4-BE49-F238E27FC236}">
                <a16:creationId xmlns:a16="http://schemas.microsoft.com/office/drawing/2014/main" id="{1AC13E13-CC4A-4AC8-98F2-495516FE5B5C}"/>
              </a:ext>
            </a:extLst>
          </p:cNvPr>
          <p:cNvPicPr>
            <a:picLocks noChangeAspect="1"/>
          </p:cNvPicPr>
          <p:nvPr/>
        </p:nvPicPr>
        <p:blipFill>
          <a:blip r:embed="rId5"/>
          <a:stretch>
            <a:fillRect/>
          </a:stretch>
        </p:blipFill>
        <p:spPr>
          <a:xfrm>
            <a:off x="5322049" y="4221393"/>
            <a:ext cx="4819477" cy="1736190"/>
          </a:xfrm>
          <a:prstGeom prst="rect">
            <a:avLst/>
          </a:prstGeom>
        </p:spPr>
      </p:pic>
      <p:sp>
        <p:nvSpPr>
          <p:cNvPr id="12" name="TextBox 11">
            <a:extLst>
              <a:ext uri="{FF2B5EF4-FFF2-40B4-BE49-F238E27FC236}">
                <a16:creationId xmlns:a16="http://schemas.microsoft.com/office/drawing/2014/main" id="{491AC294-9B68-48B1-81ED-B559B708814C}"/>
              </a:ext>
            </a:extLst>
          </p:cNvPr>
          <p:cNvSpPr txBox="1"/>
          <p:nvPr/>
        </p:nvSpPr>
        <p:spPr>
          <a:xfrm>
            <a:off x="440574" y="6053060"/>
            <a:ext cx="11513127" cy="461665"/>
          </a:xfrm>
          <a:prstGeom prst="rect">
            <a:avLst/>
          </a:prstGeom>
          <a:noFill/>
        </p:spPr>
        <p:txBody>
          <a:bodyPr wrap="square">
            <a:spAutoFit/>
          </a:bodyPr>
          <a:lstStyle/>
          <a:p>
            <a:r>
              <a:rPr lang="en-US" sz="2400" dirty="0">
                <a:solidFill>
                  <a:srgbClr val="FF0000"/>
                </a:solidFill>
              </a:rPr>
              <a:t>Understanding A is the key to answering various questions about this linear system  Ax = b.</a:t>
            </a:r>
          </a:p>
        </p:txBody>
      </p:sp>
    </p:spTree>
    <p:extLst>
      <p:ext uri="{BB962C8B-B14F-4D97-AF65-F5344CB8AC3E}">
        <p14:creationId xmlns:p14="http://schemas.microsoft.com/office/powerpoint/2010/main" val="280355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3B8F-4826-4294-8AB5-050DE7B6B8F0}"/>
              </a:ext>
            </a:extLst>
          </p:cNvPr>
          <p:cNvSpPr>
            <a:spLocks noGrp="1"/>
          </p:cNvSpPr>
          <p:nvPr>
            <p:ph type="title"/>
          </p:nvPr>
        </p:nvSpPr>
        <p:spPr>
          <a:solidFill>
            <a:srgbClr val="92D050"/>
          </a:solidFill>
        </p:spPr>
        <p:txBody>
          <a:bodyPr/>
          <a:lstStyle/>
          <a:p>
            <a:r>
              <a:rPr lang="en-US" dirty="0"/>
              <a:t>Matrix: Addition and Multiplication</a:t>
            </a:r>
          </a:p>
        </p:txBody>
      </p:sp>
      <p:pic>
        <p:nvPicPr>
          <p:cNvPr id="5" name="Content Placeholder 4">
            <a:extLst>
              <a:ext uri="{FF2B5EF4-FFF2-40B4-BE49-F238E27FC236}">
                <a16:creationId xmlns:a16="http://schemas.microsoft.com/office/drawing/2014/main" id="{67EB31A9-2CCB-4903-9902-B531A6E4D542}"/>
              </a:ext>
            </a:extLst>
          </p:cNvPr>
          <p:cNvPicPr>
            <a:picLocks noGrp="1" noChangeAspect="1"/>
          </p:cNvPicPr>
          <p:nvPr>
            <p:ph idx="1"/>
          </p:nvPr>
        </p:nvPicPr>
        <p:blipFill>
          <a:blip r:embed="rId2"/>
          <a:stretch>
            <a:fillRect/>
          </a:stretch>
        </p:blipFill>
        <p:spPr>
          <a:xfrm>
            <a:off x="1661161" y="1964486"/>
            <a:ext cx="5391150" cy="1392382"/>
          </a:xfrm>
        </p:spPr>
      </p:pic>
      <p:pic>
        <p:nvPicPr>
          <p:cNvPr id="7" name="Picture 6">
            <a:extLst>
              <a:ext uri="{FF2B5EF4-FFF2-40B4-BE49-F238E27FC236}">
                <a16:creationId xmlns:a16="http://schemas.microsoft.com/office/drawing/2014/main" id="{B815237B-8E23-49A4-8D75-79A5822B15E1}"/>
              </a:ext>
            </a:extLst>
          </p:cNvPr>
          <p:cNvPicPr>
            <a:picLocks noChangeAspect="1"/>
          </p:cNvPicPr>
          <p:nvPr/>
        </p:nvPicPr>
        <p:blipFill>
          <a:blip r:embed="rId3"/>
          <a:stretch>
            <a:fillRect/>
          </a:stretch>
        </p:blipFill>
        <p:spPr>
          <a:xfrm>
            <a:off x="1370214" y="3876099"/>
            <a:ext cx="7010400" cy="1392382"/>
          </a:xfrm>
          <a:prstGeom prst="rect">
            <a:avLst/>
          </a:prstGeom>
        </p:spPr>
      </p:pic>
      <p:grpSp>
        <p:nvGrpSpPr>
          <p:cNvPr id="14" name="Group 13">
            <a:extLst>
              <a:ext uri="{FF2B5EF4-FFF2-40B4-BE49-F238E27FC236}">
                <a16:creationId xmlns:a16="http://schemas.microsoft.com/office/drawing/2014/main" id="{F01EF7C6-8D73-41E8-B45B-A65FC6E97D25}"/>
              </a:ext>
            </a:extLst>
          </p:cNvPr>
          <p:cNvGrpSpPr/>
          <p:nvPr/>
        </p:nvGrpSpPr>
        <p:grpSpPr>
          <a:xfrm>
            <a:off x="1029392" y="5435598"/>
            <a:ext cx="8435168" cy="1057275"/>
            <a:chOff x="1071388" y="5543116"/>
            <a:chExt cx="8435168" cy="1057275"/>
          </a:xfrm>
        </p:grpSpPr>
        <p:pic>
          <p:nvPicPr>
            <p:cNvPr id="11" name="Picture 10">
              <a:extLst>
                <a:ext uri="{FF2B5EF4-FFF2-40B4-BE49-F238E27FC236}">
                  <a16:creationId xmlns:a16="http://schemas.microsoft.com/office/drawing/2014/main" id="{EFB4D033-D351-4CB3-80A3-80123F1273CB}"/>
                </a:ext>
              </a:extLst>
            </p:cNvPr>
            <p:cNvPicPr>
              <a:picLocks noChangeAspect="1"/>
            </p:cNvPicPr>
            <p:nvPr/>
          </p:nvPicPr>
          <p:blipFill>
            <a:blip r:embed="rId4"/>
            <a:stretch>
              <a:fillRect/>
            </a:stretch>
          </p:blipFill>
          <p:spPr>
            <a:xfrm>
              <a:off x="3134331" y="5543116"/>
              <a:ext cx="6372225" cy="1057275"/>
            </a:xfrm>
            <a:prstGeom prst="rect">
              <a:avLst/>
            </a:prstGeom>
          </p:spPr>
        </p:pic>
        <p:sp>
          <p:nvSpPr>
            <p:cNvPr id="13" name="TextBox 12">
              <a:extLst>
                <a:ext uri="{FF2B5EF4-FFF2-40B4-BE49-F238E27FC236}">
                  <a16:creationId xmlns:a16="http://schemas.microsoft.com/office/drawing/2014/main" id="{A0E3724E-3D72-4365-B8A1-A7FC0846E9C9}"/>
                </a:ext>
              </a:extLst>
            </p:cNvPr>
            <p:cNvSpPr txBox="1"/>
            <p:nvPr/>
          </p:nvSpPr>
          <p:spPr>
            <a:xfrm>
              <a:off x="1071388" y="5716613"/>
              <a:ext cx="2137756" cy="584775"/>
            </a:xfrm>
            <a:prstGeom prst="rect">
              <a:avLst/>
            </a:prstGeom>
            <a:noFill/>
          </p:spPr>
          <p:txBody>
            <a:bodyPr wrap="square">
              <a:spAutoFit/>
            </a:bodyPr>
            <a:lstStyle/>
            <a:p>
              <a:r>
                <a:rPr lang="en-US" sz="3200" dirty="0">
                  <a:solidFill>
                    <a:srgbClr val="FF0000"/>
                  </a:solidFill>
                </a:rPr>
                <a:t>Example:</a:t>
              </a:r>
            </a:p>
          </p:txBody>
        </p:sp>
      </p:grpSp>
    </p:spTree>
    <p:extLst>
      <p:ext uri="{BB962C8B-B14F-4D97-AF65-F5344CB8AC3E}">
        <p14:creationId xmlns:p14="http://schemas.microsoft.com/office/powerpoint/2010/main" val="33261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7503-7C8A-49FF-B400-F202934EC05F}"/>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7881B584-9739-486B-A89D-E1FD396009F9}"/>
              </a:ext>
            </a:extLst>
          </p:cNvPr>
          <p:cNvPicPr>
            <a:picLocks noGrp="1" noChangeAspect="1"/>
          </p:cNvPicPr>
          <p:nvPr>
            <p:ph idx="1"/>
          </p:nvPr>
        </p:nvPicPr>
        <p:blipFill>
          <a:blip r:embed="rId2"/>
          <a:stretch>
            <a:fillRect/>
          </a:stretch>
        </p:blipFill>
        <p:spPr>
          <a:xfrm>
            <a:off x="838200" y="365125"/>
            <a:ext cx="10428215" cy="4351338"/>
          </a:xfrm>
        </p:spPr>
      </p:pic>
      <p:sp>
        <p:nvSpPr>
          <p:cNvPr id="7" name="TextBox 6">
            <a:extLst>
              <a:ext uri="{FF2B5EF4-FFF2-40B4-BE49-F238E27FC236}">
                <a16:creationId xmlns:a16="http://schemas.microsoft.com/office/drawing/2014/main" id="{483F391E-1826-4B5F-AE25-F30D49C2D0D6}"/>
              </a:ext>
            </a:extLst>
          </p:cNvPr>
          <p:cNvSpPr txBox="1"/>
          <p:nvPr/>
        </p:nvSpPr>
        <p:spPr>
          <a:xfrm>
            <a:off x="1417700" y="3058355"/>
            <a:ext cx="8244281" cy="1384995"/>
          </a:xfrm>
          <a:prstGeom prst="rect">
            <a:avLst/>
          </a:prstGeom>
          <a:noFill/>
        </p:spPr>
        <p:txBody>
          <a:bodyPr wrap="square">
            <a:spAutoFit/>
          </a:bodyPr>
          <a:lstStyle/>
          <a:p>
            <a:r>
              <a:rPr lang="en-US" sz="2800" dirty="0">
                <a:solidFill>
                  <a:schemeClr val="bg1"/>
                </a:solidFill>
              </a:rPr>
              <a:t>Marc Peter </a:t>
            </a:r>
            <a:r>
              <a:rPr lang="en-US" sz="2800" dirty="0" err="1">
                <a:solidFill>
                  <a:schemeClr val="bg1"/>
                </a:solidFill>
              </a:rPr>
              <a:t>Deisenroth</a:t>
            </a:r>
            <a:endParaRPr lang="en-US" sz="2800" dirty="0">
              <a:solidFill>
                <a:schemeClr val="bg1"/>
              </a:solidFill>
            </a:endParaRPr>
          </a:p>
          <a:p>
            <a:r>
              <a:rPr lang="en-US" sz="2800" dirty="0">
                <a:solidFill>
                  <a:schemeClr val="bg1"/>
                </a:solidFill>
              </a:rPr>
              <a:t>A. Aldo Faisal</a:t>
            </a:r>
          </a:p>
          <a:p>
            <a:r>
              <a:rPr lang="en-US" sz="2800" dirty="0">
                <a:solidFill>
                  <a:schemeClr val="bg1"/>
                </a:solidFill>
              </a:rPr>
              <a:t>Cheng Soon Ong</a:t>
            </a:r>
          </a:p>
        </p:txBody>
      </p:sp>
    </p:spTree>
    <p:extLst>
      <p:ext uri="{BB962C8B-B14F-4D97-AF65-F5344CB8AC3E}">
        <p14:creationId xmlns:p14="http://schemas.microsoft.com/office/powerpoint/2010/main" val="3639797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2BAB-544C-4384-91DC-FBD0A7595BCE}"/>
              </a:ext>
            </a:extLst>
          </p:cNvPr>
          <p:cNvSpPr>
            <a:spLocks noGrp="1"/>
          </p:cNvSpPr>
          <p:nvPr>
            <p:ph type="title"/>
          </p:nvPr>
        </p:nvSpPr>
        <p:spPr>
          <a:xfrm>
            <a:off x="838200" y="157309"/>
            <a:ext cx="10515600" cy="840218"/>
          </a:xfrm>
          <a:solidFill>
            <a:srgbClr val="92D050"/>
          </a:solidFill>
        </p:spPr>
        <p:txBody>
          <a:bodyPr/>
          <a:lstStyle/>
          <a:p>
            <a:r>
              <a:rPr lang="en-US" dirty="0"/>
              <a:t>Identity Matrix and Matrix Properties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8E11B3-D23D-4B72-9105-593B9ED4310D}"/>
                  </a:ext>
                </a:extLst>
              </p:cNvPr>
              <p:cNvSpPr>
                <a:spLocks noGrp="1"/>
              </p:cNvSpPr>
              <p:nvPr>
                <p:ph idx="1"/>
              </p:nvPr>
            </p:nvSpPr>
            <p:spPr/>
            <p:txBody>
              <a:bodyPr/>
              <a:lstStyle/>
              <a:p>
                <a:r>
                  <a:rPr lang="en-US" dirty="0"/>
                  <a:t>A square matrix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𝑛</m:t>
                        </m:r>
                      </m:sub>
                    </m:sSub>
                    <m:r>
                      <a:rPr lang="en-US" i="1" dirty="0" smtClean="0">
                        <a:latin typeface="Cambria Math" panose="02040503050406030204" pitchFamily="18" charset="0"/>
                      </a:rPr>
                      <m:t> </m:t>
                    </m:r>
                  </m:oMath>
                </a14:m>
                <a:r>
                  <a:rPr lang="en-US" dirty="0"/>
                  <a:t>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𝐼</m:t>
                        </m:r>
                      </m:e>
                      <m:sub>
                        <m:r>
                          <a:rPr lang="en-US" b="0" i="1" dirty="0" smtClean="0">
                            <a:latin typeface="Cambria Math" panose="02040503050406030204" pitchFamily="18" charset="0"/>
                          </a:rPr>
                          <m:t>𝑖𝑖</m:t>
                        </m:r>
                      </m:sub>
                    </m:sSub>
                    <m:r>
                      <a:rPr lang="en-US" i="1" dirty="0">
                        <a:latin typeface="Cambria Math" panose="02040503050406030204" pitchFamily="18" charset="0"/>
                      </a:rPr>
                      <m:t> </m:t>
                    </m:r>
                  </m:oMath>
                </a14:m>
                <a:r>
                  <a:rPr lang="en-US" dirty="0"/>
                  <a:t>= 1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𝐼</m:t>
                        </m:r>
                      </m:e>
                      <m:sub>
                        <m:r>
                          <a:rPr lang="en-US" b="0" i="1" dirty="0" smtClean="0">
                            <a:latin typeface="Cambria Math" panose="02040503050406030204" pitchFamily="18" charset="0"/>
                          </a:rPr>
                          <m:t>𝑖𝑗</m:t>
                        </m:r>
                      </m:sub>
                    </m:sSub>
                    <m:r>
                      <a:rPr lang="en-US" i="1" dirty="0">
                        <a:latin typeface="Cambria Math" panose="02040503050406030204" pitchFamily="18" charset="0"/>
                      </a:rPr>
                      <m:t> </m:t>
                    </m:r>
                  </m:oMath>
                </a14:m>
                <a:r>
                  <a:rPr lang="en-US" dirty="0"/>
                  <a:t>=0 for </a:t>
                </a:r>
                <a:r>
                  <a:rPr lang="en-US" i="1" dirty="0" err="1"/>
                  <a:t>i</a:t>
                </a:r>
                <a:r>
                  <a:rPr lang="en-US" i="1" dirty="0"/>
                  <a:t> </a:t>
                </a:r>
                <a:r>
                  <a:rPr lang="en-US" i="1" dirty="0">
                    <a:sym typeface="Symbol" panose="05050102010706020507" pitchFamily="18" charset="2"/>
                  </a:rPr>
                  <a:t> </a:t>
                </a:r>
                <a:r>
                  <a:rPr lang="en-US" i="1" dirty="0"/>
                  <a:t>j </a:t>
                </a:r>
                <a:r>
                  <a:rPr lang="en-US" dirty="0"/>
                  <a:t>; where n is the number of rows and columns.</a:t>
                </a:r>
              </a:p>
              <a:p>
                <a:endParaRPr lang="en-US" dirty="0"/>
              </a:p>
              <a:p>
                <a:r>
                  <a:rPr lang="en-US" dirty="0">
                    <a:latin typeface="CMSS10"/>
                  </a:rPr>
                  <a:t>E</a:t>
                </a:r>
                <a:r>
                  <a:rPr lang="en-US" b="0" i="0" u="none" strike="noStrike" baseline="0" dirty="0">
                    <a:latin typeface="CMSS10"/>
                  </a:rPr>
                  <a:t>xample:</a:t>
                </a:r>
                <a:endParaRPr lang="en-US" dirty="0"/>
              </a:p>
              <a:p>
                <a:r>
                  <a:rPr lang="en-US" dirty="0"/>
                  <a:t>Matrix Properties:</a:t>
                </a:r>
              </a:p>
              <a:p>
                <a:endParaRPr lang="en-US" dirty="0"/>
              </a:p>
              <a:p>
                <a:endParaRPr lang="en-US" dirty="0"/>
              </a:p>
            </p:txBody>
          </p:sp>
        </mc:Choice>
        <mc:Fallback>
          <p:sp>
            <p:nvSpPr>
              <p:cNvPr id="3" name="Content Placeholder 2">
                <a:extLst>
                  <a:ext uri="{FF2B5EF4-FFF2-40B4-BE49-F238E27FC236}">
                    <a16:creationId xmlns:a16="http://schemas.microsoft.com/office/drawing/2014/main" id="{268E11B3-D23D-4B72-9105-593B9ED4310D}"/>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3350C97-470B-48AB-ABEA-B360E494C59B}"/>
              </a:ext>
            </a:extLst>
          </p:cNvPr>
          <p:cNvPicPr>
            <a:picLocks noChangeAspect="1"/>
          </p:cNvPicPr>
          <p:nvPr/>
        </p:nvPicPr>
        <p:blipFill>
          <a:blip r:embed="rId3"/>
          <a:stretch>
            <a:fillRect/>
          </a:stretch>
        </p:blipFill>
        <p:spPr>
          <a:xfrm>
            <a:off x="4254905" y="2743201"/>
            <a:ext cx="3981450" cy="1654161"/>
          </a:xfrm>
          <a:prstGeom prst="rect">
            <a:avLst/>
          </a:prstGeom>
        </p:spPr>
      </p:pic>
      <p:pic>
        <p:nvPicPr>
          <p:cNvPr id="9" name="Picture 8">
            <a:extLst>
              <a:ext uri="{FF2B5EF4-FFF2-40B4-BE49-F238E27FC236}">
                <a16:creationId xmlns:a16="http://schemas.microsoft.com/office/drawing/2014/main" id="{35C0D07C-4BC3-4900-ADD6-D8B9808E22CD}"/>
              </a:ext>
            </a:extLst>
          </p:cNvPr>
          <p:cNvPicPr>
            <a:picLocks noChangeAspect="1"/>
          </p:cNvPicPr>
          <p:nvPr/>
        </p:nvPicPr>
        <p:blipFill>
          <a:blip r:embed="rId4"/>
          <a:stretch>
            <a:fillRect/>
          </a:stretch>
        </p:blipFill>
        <p:spPr>
          <a:xfrm>
            <a:off x="1721427" y="4505498"/>
            <a:ext cx="8228908" cy="1936259"/>
          </a:xfrm>
          <a:prstGeom prst="rect">
            <a:avLst/>
          </a:prstGeom>
        </p:spPr>
      </p:pic>
    </p:spTree>
    <p:extLst>
      <p:ext uri="{BB962C8B-B14F-4D97-AF65-F5344CB8AC3E}">
        <p14:creationId xmlns:p14="http://schemas.microsoft.com/office/powerpoint/2010/main" val="384140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F678-9021-4E95-B202-4A266F5CC70E}"/>
              </a:ext>
            </a:extLst>
          </p:cNvPr>
          <p:cNvSpPr>
            <a:spLocks noGrp="1"/>
          </p:cNvSpPr>
          <p:nvPr>
            <p:ph type="title"/>
          </p:nvPr>
        </p:nvSpPr>
        <p:spPr>
          <a:solidFill>
            <a:srgbClr val="92D050"/>
          </a:solidFill>
        </p:spPr>
        <p:txBody>
          <a:bodyPr/>
          <a:lstStyle/>
          <a:p>
            <a:r>
              <a:rPr lang="en-US" b="1" dirty="0"/>
              <a:t>INVERSE AND TRANSPOSE: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5DE7E1-D7CF-4D81-A49C-5959752D5660}"/>
                  </a:ext>
                </a:extLst>
              </p:cNvPr>
              <p:cNvSpPr>
                <a:spLocks noGrp="1"/>
              </p:cNvSpPr>
              <p:nvPr>
                <p:ph idx="1"/>
              </p:nvPr>
            </p:nvSpPr>
            <p:spPr/>
            <p:txBody>
              <a:bodyPr>
                <a:normAutofit/>
              </a:bodyPr>
              <a:lstStyle/>
              <a:p>
                <a:r>
                  <a:rPr lang="en-US" sz="3200" dirty="0"/>
                  <a:t>For a square matrix </a:t>
                </a:r>
                <a:r>
                  <a:rPr lang="en-US" sz="3200" b="1" i="1" dirty="0"/>
                  <a:t>A</a:t>
                </a:r>
                <a14:m>
                  <m:oMath xmlns:m="http://schemas.openxmlformats.org/officeDocument/2006/math">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 </m:t>
                        </m:r>
                        <m:r>
                          <a:rPr lang="en-US" sz="320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ℝ</m:t>
                        </m:r>
                      </m:e>
                      <m:sup>
                        <m:r>
                          <a:rPr lang="en-US" sz="3200" b="0" i="1" smtClean="0">
                            <a:latin typeface="Cambria Math" panose="02040503050406030204" pitchFamily="18" charset="0"/>
                            <a:ea typeface="Cambria Math" panose="02040503050406030204" pitchFamily="18" charset="0"/>
                          </a:rPr>
                          <m:t>𝑛</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𝑛</m:t>
                        </m:r>
                      </m:sup>
                    </m:sSup>
                  </m:oMath>
                </a14:m>
                <a:r>
                  <a:rPr lang="en-US" sz="3200" dirty="0"/>
                  <a:t>, </a:t>
                </a:r>
                <a:r>
                  <a:rPr lang="en-US" sz="3200" b="1" i="1" dirty="0"/>
                  <a:t>B</a:t>
                </a:r>
                <a:r>
                  <a:rPr lang="en-US" sz="3200" b="1" dirty="0"/>
                  <a:t> </a:t>
                </a:r>
                <a:r>
                  <a:rPr lang="en-US" sz="3200" dirty="0"/>
                  <a:t>is the </a:t>
                </a:r>
                <a:r>
                  <a:rPr lang="en-US" sz="3200" dirty="0" err="1"/>
                  <a:t>iverse</a:t>
                </a:r>
                <a:r>
                  <a:rPr lang="en-US" sz="3200" dirty="0"/>
                  <a:t> of </a:t>
                </a:r>
                <a:r>
                  <a:rPr lang="en-US" sz="3200" b="1" dirty="0"/>
                  <a:t>A, </a:t>
                </a:r>
                <a:r>
                  <a:rPr lang="en-US" sz="3200" dirty="0"/>
                  <a:t>denoted by </a:t>
                </a:r>
                <a14:m>
                  <m:oMath xmlns:m="http://schemas.openxmlformats.org/officeDocument/2006/math">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 </m:t>
                        </m:r>
                        <m:r>
                          <a:rPr lang="en-US" sz="3200" b="1" i="1" smtClean="0">
                            <a:latin typeface="Cambria Math" panose="02040503050406030204" pitchFamily="18" charset="0"/>
                            <a:ea typeface="Cambria Math" panose="02040503050406030204" pitchFamily="18" charset="0"/>
                          </a:rPr>
                          <m:t>𝑨</m:t>
                        </m:r>
                      </m:e>
                      <m:sup>
                        <m:r>
                          <a:rPr lang="en-US" sz="3200" b="0" i="1" smtClean="0">
                            <a:latin typeface="Cambria Math" panose="02040503050406030204" pitchFamily="18" charset="0"/>
                            <a:ea typeface="Cambria Math" panose="02040503050406030204" pitchFamily="18" charset="0"/>
                          </a:rPr>
                          <m:t>−1</m:t>
                        </m:r>
                      </m:sup>
                    </m:sSup>
                  </m:oMath>
                </a14:m>
                <a:r>
                  <a:rPr lang="en-US" sz="3200" b="1" dirty="0"/>
                  <a:t>, </a:t>
                </a:r>
                <a:r>
                  <a:rPr lang="en-US" sz="3200" dirty="0"/>
                  <a:t>if</a:t>
                </a:r>
                <a:r>
                  <a:rPr lang="en-US" sz="3200" b="1" dirty="0"/>
                  <a:t> </a:t>
                </a:r>
              </a:p>
              <a:p>
                <a:pPr marL="0" indent="0" algn="ctr">
                  <a:buNone/>
                </a:pPr>
                <a:r>
                  <a:rPr lang="en-US" sz="3200" b="1" i="1" dirty="0"/>
                  <a:t>AB </a:t>
                </a:r>
                <a:r>
                  <a:rPr lang="en-US" sz="3200" b="1" dirty="0"/>
                  <a:t>= </a:t>
                </a: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𝑰</m:t>
                        </m:r>
                      </m:e>
                      <m:sub>
                        <m:r>
                          <a:rPr lang="en-US" sz="3200" b="1" i="1" smtClean="0">
                            <a:latin typeface="Cambria Math" panose="02040503050406030204" pitchFamily="18" charset="0"/>
                          </a:rPr>
                          <m:t>𝒏</m:t>
                        </m:r>
                      </m:sub>
                    </m:sSub>
                  </m:oMath>
                </a14:m>
                <a:r>
                  <a:rPr lang="en-US" sz="3200" b="1" dirty="0"/>
                  <a:t>= </a:t>
                </a:r>
                <a:r>
                  <a:rPr lang="en-US" sz="3200" b="1" i="1" dirty="0"/>
                  <a:t>BA</a:t>
                </a:r>
              </a:p>
              <a:p>
                <a:r>
                  <a:rPr lang="en-US" sz="3200" dirty="0"/>
                  <a:t>Called </a:t>
                </a:r>
                <a:r>
                  <a:rPr lang="en-US" sz="3200" dirty="0">
                    <a:solidFill>
                      <a:srgbClr val="FF0000"/>
                    </a:solidFill>
                  </a:rPr>
                  <a:t>regular/invertible/nonsingular</a:t>
                </a:r>
                <a:r>
                  <a:rPr lang="en-US" sz="3200" dirty="0"/>
                  <a:t>, if it exists.</a:t>
                </a:r>
              </a:p>
              <a:p>
                <a:r>
                  <a:rPr lang="en-US" sz="3200" dirty="0"/>
                  <a:t>If </a:t>
                </a:r>
                <a14:m>
                  <m:oMath xmlns:m="http://schemas.openxmlformats.org/officeDocument/2006/math">
                    <m:sSup>
                      <m:sSupPr>
                        <m:ctrlPr>
                          <a:rPr lang="en-US" sz="3200" i="1" smtClean="0">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 </m:t>
                        </m:r>
                        <m:r>
                          <a:rPr lang="en-US" sz="3200" b="1" i="1" smtClean="0">
                            <a:latin typeface="Cambria Math" panose="02040503050406030204" pitchFamily="18" charset="0"/>
                            <a:ea typeface="Cambria Math" panose="02040503050406030204" pitchFamily="18" charset="0"/>
                          </a:rPr>
                          <m:t>𝑨</m:t>
                        </m:r>
                      </m:e>
                      <m:sup>
                        <m:r>
                          <a:rPr lang="en-US" sz="3200" b="0" i="1" smtClean="0">
                            <a:latin typeface="Cambria Math" panose="02040503050406030204" pitchFamily="18" charset="0"/>
                            <a:ea typeface="Cambria Math" panose="02040503050406030204" pitchFamily="18" charset="0"/>
                          </a:rPr>
                          <m:t>−1</m:t>
                        </m:r>
                      </m:sup>
                    </m:sSup>
                  </m:oMath>
                </a14:m>
                <a:r>
                  <a:rPr lang="en-US" sz="3200" dirty="0"/>
                  <a:t> exists, it is unique.</a:t>
                </a:r>
              </a:p>
              <a:p>
                <a:r>
                  <a:rPr lang="en-US" sz="3200" dirty="0"/>
                  <a:t>How to compute? For 2 </a:t>
                </a:r>
                <a14:m>
                  <m:oMath xmlns:m="http://schemas.openxmlformats.org/officeDocument/2006/math">
                    <m:r>
                      <a:rPr lang="en-US" sz="3200" b="0" i="1" smtClean="0">
                        <a:latin typeface="Cambria Math" panose="02040503050406030204" pitchFamily="18" charset="0"/>
                        <a:ea typeface="Cambria Math" panose="02040503050406030204" pitchFamily="18" charset="0"/>
                      </a:rPr>
                      <m:t>×</m:t>
                    </m:r>
                  </m:oMath>
                </a14:m>
                <a:r>
                  <a:rPr lang="en-US" sz="3200" dirty="0"/>
                  <a:t> 2 matrix?</a:t>
                </a:r>
              </a:p>
            </p:txBody>
          </p:sp>
        </mc:Choice>
        <mc:Fallback>
          <p:sp>
            <p:nvSpPr>
              <p:cNvPr id="3" name="Content Placeholder 2">
                <a:extLst>
                  <a:ext uri="{FF2B5EF4-FFF2-40B4-BE49-F238E27FC236}">
                    <a16:creationId xmlns:a16="http://schemas.microsoft.com/office/drawing/2014/main" id="{BD5DE7E1-D7CF-4D81-A49C-5959752D5660}"/>
                  </a:ext>
                </a:extLst>
              </p:cNvPr>
              <p:cNvSpPr>
                <a:spLocks noGrp="1" noRot="1" noChangeAspect="1" noMove="1" noResize="1" noEditPoints="1" noAdjustHandles="1" noChangeArrowheads="1" noChangeShapeType="1" noTextEdit="1"/>
              </p:cNvSpPr>
              <p:nvPr>
                <p:ph idx="1"/>
              </p:nvPr>
            </p:nvSpPr>
            <p:spPr>
              <a:blipFill>
                <a:blip r:embed="rId2"/>
                <a:stretch>
                  <a:fillRect l="-1333" t="-280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D5D7815-0D28-4985-8C10-53F929BE22C3}"/>
              </a:ext>
            </a:extLst>
          </p:cNvPr>
          <p:cNvPicPr>
            <a:picLocks noChangeAspect="1"/>
          </p:cNvPicPr>
          <p:nvPr/>
        </p:nvPicPr>
        <p:blipFill>
          <a:blip r:embed="rId3"/>
          <a:stretch>
            <a:fillRect/>
          </a:stretch>
        </p:blipFill>
        <p:spPr>
          <a:xfrm>
            <a:off x="4318893" y="5186882"/>
            <a:ext cx="3863601" cy="857078"/>
          </a:xfrm>
          <a:prstGeom prst="rect">
            <a:avLst/>
          </a:prstGeom>
        </p:spPr>
      </p:pic>
    </p:spTree>
    <p:extLst>
      <p:ext uri="{BB962C8B-B14F-4D97-AF65-F5344CB8AC3E}">
        <p14:creationId xmlns:p14="http://schemas.microsoft.com/office/powerpoint/2010/main" val="20178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charRg st="185" end="21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1E0B9708-F6FC-446A-958C-E47B4BE40C60}"/>
                  </a:ext>
                </a:extLst>
              </p:cNvPr>
              <p:cNvSpPr>
                <a:spLocks noGrp="1"/>
              </p:cNvSpPr>
              <p:nvPr>
                <p:ph idx="1"/>
              </p:nvPr>
            </p:nvSpPr>
            <p:spPr/>
            <p:txBody>
              <a:bodyPr/>
              <a:lstStyle/>
              <a:p>
                <a:r>
                  <a:rPr lang="en-US" sz="2800" dirty="0"/>
                  <a:t>For a matrix </a:t>
                </a:r>
                <a:r>
                  <a:rPr lang="en-US" sz="2800" b="1" i="1" dirty="0"/>
                  <a:t>A</a:t>
                </a:r>
                <a14:m>
                  <m:oMath xmlns:m="http://schemas.openxmlformats.org/officeDocument/2006/math">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𝑚</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m:t>
                        </m:r>
                      </m:sup>
                    </m:sSup>
                  </m:oMath>
                </a14:m>
                <a:r>
                  <a:rPr lang="en-US" sz="2800" dirty="0"/>
                  <a:t>, </a:t>
                </a:r>
                <a:r>
                  <a:rPr lang="en-US" sz="2800" b="1" i="1" dirty="0"/>
                  <a:t>B</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up>
                    </m:sSup>
                  </m:oMath>
                </a14:m>
                <a:r>
                  <a:rPr lang="en-US" sz="2800" b="1" dirty="0"/>
                  <a:t> </a:t>
                </a:r>
                <a:r>
                  <a:rPr lang="en-US" dirty="0"/>
                  <a:t>with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𝑏</m:t>
                        </m:r>
                      </m:e>
                      <m:sub>
                        <m:r>
                          <a:rPr lang="en-US" i="1" dirty="0">
                            <a:latin typeface="Cambria Math" panose="02040503050406030204" pitchFamily="18" charset="0"/>
                          </a:rPr>
                          <m:t>𝑖</m:t>
                        </m:r>
                        <m:r>
                          <a:rPr lang="en-US" b="0" i="1" dirty="0" smtClean="0">
                            <a:latin typeface="Cambria Math" panose="02040503050406030204" pitchFamily="18" charset="0"/>
                          </a:rPr>
                          <m:t>𝑗</m:t>
                        </m:r>
                      </m:sub>
                    </m:sSub>
                    <m:r>
                      <a:rPr lang="en-US" i="1" dirty="0">
                        <a:latin typeface="Cambria Math" panose="02040503050406030204" pitchFamily="18" charset="0"/>
                      </a:rPr>
                      <m:t> </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𝑗</m:t>
                        </m:r>
                        <m:r>
                          <a:rPr lang="en-US" i="1" dirty="0">
                            <a:latin typeface="Cambria Math" panose="02040503050406030204" pitchFamily="18" charset="0"/>
                          </a:rPr>
                          <m:t>𝑖</m:t>
                        </m:r>
                      </m:sub>
                    </m:sSub>
                  </m:oMath>
                </a14:m>
                <a:r>
                  <a:rPr lang="en-US" dirty="0"/>
                  <a:t>  </a:t>
                </a:r>
                <a:r>
                  <a:rPr lang="en-US" sz="2800" b="1" dirty="0"/>
                  <a:t>, </a:t>
                </a:r>
                <a:r>
                  <a:rPr lang="en-US" sz="2800" dirty="0"/>
                  <a:t>is the transpose of </a:t>
                </a:r>
                <a:r>
                  <a:rPr lang="en-US" sz="2800" b="1" dirty="0"/>
                  <a:t>A, </a:t>
                </a:r>
                <a:r>
                  <a:rPr lang="en-US" sz="2800" dirty="0"/>
                  <a:t>which we denote by </a:t>
                </a:r>
                <a14:m>
                  <m:oMath xmlns:m="http://schemas.openxmlformats.org/officeDocument/2006/math">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𝑨</m:t>
                        </m:r>
                      </m:e>
                      <m:sup>
                        <m:r>
                          <a:rPr lang="en-US" sz="2800" b="0" i="1" smtClean="0">
                            <a:latin typeface="Cambria Math" panose="02040503050406030204" pitchFamily="18" charset="0"/>
                            <a:ea typeface="Cambria Math" panose="02040503050406030204" pitchFamily="18" charset="0"/>
                          </a:rPr>
                          <m:t>𝑇</m:t>
                        </m:r>
                      </m:sup>
                    </m:sSup>
                    <m:r>
                      <a:rPr lang="en-US" sz="2800" b="1" i="0" smtClean="0">
                        <a:latin typeface="Cambria Math" panose="02040503050406030204" pitchFamily="18" charset="0"/>
                        <a:ea typeface="Cambria Math" panose="02040503050406030204" pitchFamily="18" charset="0"/>
                      </a:rPr>
                      <m:t>.</m:t>
                    </m:r>
                  </m:oMath>
                </a14:m>
                <a:endParaRPr lang="en-US" sz="2800" b="1" dirty="0"/>
              </a:p>
            </p:txBody>
          </p:sp>
        </mc:Choice>
        <mc:Fallback>
          <p:sp>
            <p:nvSpPr>
              <p:cNvPr id="9" name="Content Placeholder 8">
                <a:extLst>
                  <a:ext uri="{FF2B5EF4-FFF2-40B4-BE49-F238E27FC236}">
                    <a16:creationId xmlns:a16="http://schemas.microsoft.com/office/drawing/2014/main" id="{1E0B9708-F6FC-446A-958C-E47B4BE40C60}"/>
                  </a:ext>
                </a:extLst>
              </p:cNvPr>
              <p:cNvSpPr>
                <a:spLocks noGrp="1" noRot="1" noChangeAspect="1" noMove="1" noResize="1" noEditPoints="1" noAdjustHandles="1" noChangeArrowheads="1" noChangeShapeType="1" noTextEdit="1"/>
              </p:cNvSpPr>
              <p:nvPr>
                <p:ph idx="1"/>
              </p:nvPr>
            </p:nvSpPr>
            <p:spPr>
              <a:blipFill>
                <a:blip r:embed="rId2"/>
                <a:stretch>
                  <a:fillRect l="-1043" t="-1961" r="-290"/>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0698B475-BA60-4206-8D6B-DA807EEC58D9}"/>
              </a:ext>
            </a:extLst>
          </p:cNvPr>
          <p:cNvSpPr>
            <a:spLocks noGrp="1"/>
          </p:cNvSpPr>
          <p:nvPr>
            <p:ph type="title"/>
          </p:nvPr>
        </p:nvSpPr>
        <p:spPr>
          <a:xfrm>
            <a:off x="838200" y="365125"/>
            <a:ext cx="10515600" cy="1031413"/>
          </a:xfrm>
          <a:solidFill>
            <a:srgbClr val="92D050"/>
          </a:solidFill>
        </p:spPr>
        <p:txBody>
          <a:bodyPr/>
          <a:lstStyle/>
          <a:p>
            <a:r>
              <a:rPr lang="en-US" b="1" dirty="0"/>
              <a:t>INVERSE AND TRANSPOSE:</a:t>
            </a:r>
          </a:p>
        </p:txBody>
      </p:sp>
      <p:pic>
        <p:nvPicPr>
          <p:cNvPr id="15" name="Picture 14">
            <a:extLst>
              <a:ext uri="{FF2B5EF4-FFF2-40B4-BE49-F238E27FC236}">
                <a16:creationId xmlns:a16="http://schemas.microsoft.com/office/drawing/2014/main" id="{691AF4A0-E9FD-48F1-9640-E68A57CE365F}"/>
              </a:ext>
            </a:extLst>
          </p:cNvPr>
          <p:cNvPicPr>
            <a:picLocks noChangeAspect="1"/>
          </p:cNvPicPr>
          <p:nvPr/>
        </p:nvPicPr>
        <p:blipFill>
          <a:blip r:embed="rId3"/>
          <a:stretch>
            <a:fillRect/>
          </a:stretch>
        </p:blipFill>
        <p:spPr>
          <a:xfrm>
            <a:off x="1454380" y="2947553"/>
            <a:ext cx="3076056" cy="1713029"/>
          </a:xfrm>
          <a:prstGeom prst="rect">
            <a:avLst/>
          </a:prstGeom>
        </p:spPr>
      </p:pic>
      <p:pic>
        <p:nvPicPr>
          <p:cNvPr id="20" name="Picture 19">
            <a:extLst>
              <a:ext uri="{FF2B5EF4-FFF2-40B4-BE49-F238E27FC236}">
                <a16:creationId xmlns:a16="http://schemas.microsoft.com/office/drawing/2014/main" id="{3F7B7FB1-30C9-4F6D-9CC8-4B9E8EA9C3E9}"/>
              </a:ext>
            </a:extLst>
          </p:cNvPr>
          <p:cNvPicPr>
            <a:picLocks noChangeAspect="1"/>
          </p:cNvPicPr>
          <p:nvPr/>
        </p:nvPicPr>
        <p:blipFill>
          <a:blip r:embed="rId4"/>
          <a:stretch>
            <a:fillRect/>
          </a:stretch>
        </p:blipFill>
        <p:spPr>
          <a:xfrm>
            <a:off x="1374022" y="4779846"/>
            <a:ext cx="3156413" cy="1713029"/>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4CA11D4-73B1-4EC8-A890-B41B5C4C7C08}"/>
                  </a:ext>
                </a:extLst>
              </p:cNvPr>
              <p:cNvSpPr txBox="1"/>
              <p:nvPr/>
            </p:nvSpPr>
            <p:spPr>
              <a:xfrm>
                <a:off x="5655948" y="3417796"/>
                <a:ext cx="4925637" cy="523220"/>
              </a:xfrm>
              <a:prstGeom prst="rect">
                <a:avLst/>
              </a:prstGeom>
              <a:noFill/>
            </p:spPr>
            <p:txBody>
              <a:bodyPr wrap="square">
                <a:spAutoFit/>
              </a:bodyPr>
              <a:lstStyle/>
              <a:p>
                <a:r>
                  <a:rPr lang="en-US" sz="2800" b="0" i="0" u="none" strike="noStrike" baseline="0" dirty="0">
                    <a:solidFill>
                      <a:srgbClr val="000000"/>
                    </a:solidFill>
                    <a:latin typeface="CMSS10"/>
                  </a:rPr>
                  <a:t>If </a:t>
                </a:r>
                <a:r>
                  <a:rPr lang="en-US" sz="2800" b="1" i="0" u="none" strike="noStrike" baseline="0" dirty="0">
                    <a:solidFill>
                      <a:srgbClr val="000000"/>
                    </a:solidFill>
                    <a:latin typeface="CMSS10"/>
                  </a:rPr>
                  <a:t>A</a:t>
                </a:r>
                <a:r>
                  <a:rPr lang="en-US" sz="2800" b="0" i="0" u="none" strike="noStrike" dirty="0">
                    <a:solidFill>
                      <a:srgbClr val="000000"/>
                    </a:solidFill>
                    <a:latin typeface="CMSS10"/>
                  </a:rPr>
                  <a:t> </a:t>
                </a:r>
                <a:r>
                  <a:rPr lang="en-US" sz="2800" b="0" i="0" u="none" strike="noStrike" baseline="0" dirty="0">
                    <a:solidFill>
                      <a:srgbClr val="000000"/>
                    </a:solidFill>
                    <a:latin typeface="CMSS10"/>
                  </a:rPr>
                  <a:t>= </a:t>
                </a:r>
                <a14:m>
                  <m:oMath xmlns:m="http://schemas.openxmlformats.org/officeDocument/2006/math">
                    <m:sSup>
                      <m:sSupPr>
                        <m:ctrlPr>
                          <a:rPr lang="en-US" sz="280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𝑨</m:t>
                        </m:r>
                      </m:e>
                      <m:sup>
                        <m:r>
                          <a:rPr lang="en-US" sz="2800" b="0" i="1" smtClean="0">
                            <a:latin typeface="Cambria Math" panose="02040503050406030204" pitchFamily="18" charset="0"/>
                            <a:ea typeface="Cambria Math" panose="02040503050406030204" pitchFamily="18" charset="0"/>
                          </a:rPr>
                          <m:t>𝑇</m:t>
                        </m:r>
                      </m:sup>
                    </m:sSup>
                  </m:oMath>
                </a14:m>
                <a:r>
                  <a:rPr lang="en-US" sz="2800" b="0" i="0" u="none" strike="noStrike" baseline="0" dirty="0">
                    <a:solidFill>
                      <a:srgbClr val="000000"/>
                    </a:solidFill>
                    <a:latin typeface="CMMI10"/>
                  </a:rPr>
                  <a:t>; </a:t>
                </a:r>
                <a:r>
                  <a:rPr lang="en-US" sz="2800" b="1" i="0" u="none" strike="noStrike" baseline="0" dirty="0">
                    <a:solidFill>
                      <a:srgbClr val="000000"/>
                    </a:solidFill>
                    <a:latin typeface="SFSO1000"/>
                  </a:rPr>
                  <a:t>A</a:t>
                </a:r>
                <a:r>
                  <a:rPr lang="en-US" sz="2800" b="0" i="0" u="none" strike="noStrike" baseline="0" dirty="0">
                    <a:solidFill>
                      <a:srgbClr val="000000"/>
                    </a:solidFill>
                    <a:latin typeface="SFSO1000"/>
                  </a:rPr>
                  <a:t> </a:t>
                </a:r>
                <a:r>
                  <a:rPr lang="en-US" sz="2800" b="0" i="0" u="none" strike="noStrike" baseline="0" dirty="0">
                    <a:solidFill>
                      <a:srgbClr val="000000"/>
                    </a:solidFill>
                    <a:latin typeface="CMSS10"/>
                  </a:rPr>
                  <a:t>is called </a:t>
                </a:r>
                <a:r>
                  <a:rPr lang="en-US" sz="2800" b="0" i="0" u="none" strike="noStrike" baseline="0" dirty="0">
                    <a:solidFill>
                      <a:srgbClr val="FF0000"/>
                    </a:solidFill>
                    <a:latin typeface="CMSS10"/>
                  </a:rPr>
                  <a:t>symmetric</a:t>
                </a:r>
                <a:r>
                  <a:rPr lang="en-US" sz="2800" b="0" i="0" u="none" strike="noStrike" baseline="0" dirty="0">
                    <a:solidFill>
                      <a:srgbClr val="000000"/>
                    </a:solidFill>
                    <a:latin typeface="CMSS10"/>
                  </a:rPr>
                  <a:t>.</a:t>
                </a:r>
                <a:endParaRPr lang="en-US" sz="2800" dirty="0"/>
              </a:p>
            </p:txBody>
          </p:sp>
        </mc:Choice>
        <mc:Fallback>
          <p:sp>
            <p:nvSpPr>
              <p:cNvPr id="22" name="TextBox 21">
                <a:extLst>
                  <a:ext uri="{FF2B5EF4-FFF2-40B4-BE49-F238E27FC236}">
                    <a16:creationId xmlns:a16="http://schemas.microsoft.com/office/drawing/2014/main" id="{D4CA11D4-73B1-4EC8-A890-B41B5C4C7C08}"/>
                  </a:ext>
                </a:extLst>
              </p:cNvPr>
              <p:cNvSpPr txBox="1">
                <a:spLocks noRot="1" noChangeAspect="1" noMove="1" noResize="1" noEditPoints="1" noAdjustHandles="1" noChangeArrowheads="1" noChangeShapeType="1" noTextEdit="1"/>
              </p:cNvSpPr>
              <p:nvPr/>
            </p:nvSpPr>
            <p:spPr>
              <a:xfrm>
                <a:off x="5655948" y="3417796"/>
                <a:ext cx="4925637" cy="523220"/>
              </a:xfrm>
              <a:prstGeom prst="rect">
                <a:avLst/>
              </a:prstGeom>
              <a:blipFill>
                <a:blip r:embed="rId5"/>
                <a:stretch>
                  <a:fillRect l="-2599" t="-11765" b="-34118"/>
                </a:stretch>
              </a:blipFill>
            </p:spPr>
            <p:txBody>
              <a:bodyPr/>
              <a:lstStyle/>
              <a:p>
                <a:r>
                  <a:rPr lang="en-US">
                    <a:noFill/>
                  </a:rPr>
                  <a:t> </a:t>
                </a:r>
              </a:p>
            </p:txBody>
          </p:sp>
        </mc:Fallback>
      </mc:AlternateContent>
    </p:spTree>
    <p:extLst>
      <p:ext uri="{BB962C8B-B14F-4D97-AF65-F5344CB8AC3E}">
        <p14:creationId xmlns:p14="http://schemas.microsoft.com/office/powerpoint/2010/main" val="57410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E8DCDD-E196-4C16-90A3-BF1CE6DBB4F0}"/>
              </a:ext>
            </a:extLst>
          </p:cNvPr>
          <p:cNvPicPr>
            <a:picLocks noGrp="1" noChangeAspect="1"/>
          </p:cNvPicPr>
          <p:nvPr>
            <p:ph idx="1"/>
          </p:nvPr>
        </p:nvPicPr>
        <p:blipFill>
          <a:blip r:embed="rId2"/>
          <a:stretch>
            <a:fillRect/>
          </a:stretch>
        </p:blipFill>
        <p:spPr>
          <a:xfrm>
            <a:off x="2826328" y="1848643"/>
            <a:ext cx="4705004" cy="4452403"/>
          </a:xfrm>
        </p:spPr>
      </p:pic>
      <p:sp>
        <p:nvSpPr>
          <p:cNvPr id="13" name="Title 1">
            <a:extLst>
              <a:ext uri="{FF2B5EF4-FFF2-40B4-BE49-F238E27FC236}">
                <a16:creationId xmlns:a16="http://schemas.microsoft.com/office/drawing/2014/main" id="{0698B475-BA60-4206-8D6B-DA807EEC58D9}"/>
              </a:ext>
            </a:extLst>
          </p:cNvPr>
          <p:cNvSpPr>
            <a:spLocks noGrp="1"/>
          </p:cNvSpPr>
          <p:nvPr>
            <p:ph type="title"/>
          </p:nvPr>
        </p:nvSpPr>
        <p:spPr>
          <a:xfrm>
            <a:off x="838200" y="365125"/>
            <a:ext cx="10515600" cy="1031413"/>
          </a:xfrm>
          <a:solidFill>
            <a:srgbClr val="92D050"/>
          </a:solidFill>
        </p:spPr>
        <p:txBody>
          <a:bodyPr/>
          <a:lstStyle/>
          <a:p>
            <a:r>
              <a:rPr lang="en-US" b="1" dirty="0"/>
              <a:t>INVERSE AND TRANSPOSE: Properties</a:t>
            </a:r>
          </a:p>
        </p:txBody>
      </p:sp>
    </p:spTree>
    <p:extLst>
      <p:ext uri="{BB962C8B-B14F-4D97-AF65-F5344CB8AC3E}">
        <p14:creationId xmlns:p14="http://schemas.microsoft.com/office/powerpoint/2010/main" val="473872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5C0D-3FE3-4F96-8054-E5ACA4D86736}"/>
              </a:ext>
            </a:extLst>
          </p:cNvPr>
          <p:cNvSpPr>
            <a:spLocks noGrp="1"/>
          </p:cNvSpPr>
          <p:nvPr>
            <p:ph type="title"/>
          </p:nvPr>
        </p:nvSpPr>
        <p:spPr>
          <a:solidFill>
            <a:srgbClr val="92D050"/>
          </a:solidFill>
        </p:spPr>
        <p:txBody>
          <a:bodyPr/>
          <a:lstStyle/>
          <a:p>
            <a:r>
              <a:rPr lang="en-US" b="1" dirty="0"/>
              <a:t>SCALAR MULTIPLICATION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CB768E-9372-40B7-9D16-1183D4782381}"/>
                  </a:ext>
                </a:extLst>
              </p:cNvPr>
              <p:cNvSpPr>
                <a:spLocks noGrp="1"/>
              </p:cNvSpPr>
              <p:nvPr>
                <p:ph idx="1"/>
              </p:nvPr>
            </p:nvSpPr>
            <p:spPr/>
            <p:txBody>
              <a:bodyPr/>
              <a:lstStyle/>
              <a:p>
                <a:r>
                  <a:rPr lang="en-US" dirty="0"/>
                  <a:t>Multiplication by a scalar </a:t>
                </a:r>
                <a14:m>
                  <m:oMath xmlns:m="http://schemas.openxmlformats.org/officeDocument/2006/math">
                    <m:r>
                      <a:rPr lang="en-US" i="1" smtClean="0">
                        <a:latin typeface="Cambria Math" panose="02040503050406030204" pitchFamily="18" charset="0"/>
                        <a:sym typeface="Symbol" panose="05050102010706020507" pitchFamily="18" charset="2"/>
                      </a:rPr>
                      <m:t></m:t>
                    </m:r>
                    <m:r>
                      <a:rPr lang="en-US" i="1" smtClean="0">
                        <a:latin typeface="Cambria Math" panose="02040503050406030204" pitchFamily="18" charset="0"/>
                        <a:ea typeface="Cambria Math" panose="02040503050406030204" pitchFamily="18" charset="0"/>
                        <a:sym typeface="Symbol" panose="05050102010706020507" pitchFamily="18" charset="2"/>
                      </a:rPr>
                      <m:t></m:t>
                    </m:r>
                    <m:r>
                      <a:rPr lang="en-US" i="1">
                        <a:latin typeface="Cambria Math" panose="02040503050406030204" pitchFamily="18" charset="0"/>
                        <a:ea typeface="Cambria Math" panose="02040503050406030204" pitchFamily="18" charset="0"/>
                      </a:rPr>
                      <m:t>ℝ</m:t>
                    </m:r>
                    <m:r>
                      <a:rPr lang="en-US" i="1">
                        <a:latin typeface="Cambria Math" panose="02040503050406030204" pitchFamily="18" charset="0"/>
                        <a:ea typeface="Cambria Math" panose="02040503050406030204" pitchFamily="18" charset="0"/>
                      </a:rPr>
                      <m:t> </m:t>
                    </m:r>
                  </m:oMath>
                </a14:m>
                <a:r>
                  <a:rPr lang="en-US" dirty="0"/>
                  <a:t>to </a:t>
                </a:r>
                <a:r>
                  <a:rPr lang="en-US" b="1" i="1" dirty="0"/>
                  <a:t>A</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p>
                    </m:sSup>
                  </m:oMath>
                </a14:m>
                <a:endParaRPr lang="en-US" dirty="0"/>
              </a:p>
            </p:txBody>
          </p:sp>
        </mc:Choice>
        <mc:Fallback>
          <p:sp>
            <p:nvSpPr>
              <p:cNvPr id="3" name="Content Placeholder 2">
                <a:extLst>
                  <a:ext uri="{FF2B5EF4-FFF2-40B4-BE49-F238E27FC236}">
                    <a16:creationId xmlns:a16="http://schemas.microsoft.com/office/drawing/2014/main" id="{3ECB768E-9372-40B7-9D16-1183D478238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4D8F19D-E3CC-4469-8D9E-1FA5FD9AD1F5}"/>
              </a:ext>
            </a:extLst>
          </p:cNvPr>
          <p:cNvPicPr>
            <a:picLocks noChangeAspect="1"/>
          </p:cNvPicPr>
          <p:nvPr/>
        </p:nvPicPr>
        <p:blipFill>
          <a:blip r:embed="rId3"/>
          <a:stretch>
            <a:fillRect/>
          </a:stretch>
        </p:blipFill>
        <p:spPr>
          <a:xfrm>
            <a:off x="1207250" y="3429000"/>
            <a:ext cx="4324350" cy="2914650"/>
          </a:xfrm>
          <a:prstGeom prst="rect">
            <a:avLst/>
          </a:prstGeom>
        </p:spPr>
      </p:pic>
      <p:pic>
        <p:nvPicPr>
          <p:cNvPr id="7" name="Picture 6">
            <a:extLst>
              <a:ext uri="{FF2B5EF4-FFF2-40B4-BE49-F238E27FC236}">
                <a16:creationId xmlns:a16="http://schemas.microsoft.com/office/drawing/2014/main" id="{D298C34C-E646-4EC5-A414-1285287DB266}"/>
              </a:ext>
            </a:extLst>
          </p:cNvPr>
          <p:cNvPicPr>
            <a:picLocks noChangeAspect="1"/>
          </p:cNvPicPr>
          <p:nvPr/>
        </p:nvPicPr>
        <p:blipFill>
          <a:blip r:embed="rId4"/>
          <a:stretch>
            <a:fillRect/>
          </a:stretch>
        </p:blipFill>
        <p:spPr>
          <a:xfrm>
            <a:off x="1277476" y="2428875"/>
            <a:ext cx="5524500" cy="1000125"/>
          </a:xfrm>
          <a:prstGeom prst="rect">
            <a:avLst/>
          </a:prstGeom>
        </p:spPr>
      </p:pic>
    </p:spTree>
    <p:extLst>
      <p:ext uri="{BB962C8B-B14F-4D97-AF65-F5344CB8AC3E}">
        <p14:creationId xmlns:p14="http://schemas.microsoft.com/office/powerpoint/2010/main" val="127076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711D-2CF2-4AAD-A70C-7AC10004A6F5}"/>
              </a:ext>
            </a:extLst>
          </p:cNvPr>
          <p:cNvSpPr>
            <a:spLocks noGrp="1"/>
          </p:cNvSpPr>
          <p:nvPr>
            <p:ph type="ctrTitle"/>
          </p:nvPr>
        </p:nvSpPr>
        <p:spPr>
          <a:xfrm>
            <a:off x="1655783" y="1819643"/>
            <a:ext cx="9144000" cy="3784203"/>
          </a:xfrm>
        </p:spPr>
        <p:txBody>
          <a:bodyPr>
            <a:noAutofit/>
          </a:bodyPr>
          <a:lstStyle/>
          <a:p>
            <a:pPr algn="l"/>
            <a:r>
              <a:rPr lang="en-US" sz="3200" b="0" i="0" u="none" strike="noStrike" baseline="0" dirty="0">
                <a:latin typeface="Times New Roman" panose="02020603050405020304" pitchFamily="18" charset="0"/>
                <a:cs typeface="Times New Roman" panose="02020603050405020304" pitchFamily="18" charset="0"/>
              </a:rPr>
              <a:t>(1)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(2) Matrices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(3) </a:t>
            </a:r>
            <a:r>
              <a:rPr lang="en-US" sz="3200" b="0" i="0" u="none" strike="noStrike" baseline="0" dirty="0">
                <a:solidFill>
                  <a:srgbClr val="FF0000"/>
                </a:solidFill>
                <a:latin typeface="Times New Roman" panose="02020603050405020304" pitchFamily="18" charset="0"/>
                <a:cs typeface="Times New Roman" panose="02020603050405020304" pitchFamily="18" charset="0"/>
              </a:rPr>
              <a:t>Solving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(4) Vector Spaces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(5) Linear Independence</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(6) Basis and Rank</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(7) Linear Mappings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(8) Affine Space</a:t>
            </a:r>
            <a:endParaRPr lang="en-US" sz="3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851E84B-0DD2-46BE-9FB4-FC5CFAA56B6E}"/>
              </a:ext>
            </a:extLst>
          </p:cNvPr>
          <p:cNvSpPr txBox="1">
            <a:spLocks/>
          </p:cNvSpPr>
          <p:nvPr/>
        </p:nvSpPr>
        <p:spPr>
          <a:xfrm>
            <a:off x="838199" y="365125"/>
            <a:ext cx="10940933" cy="915035"/>
          </a:xfrm>
          <a:prstGeom prst="rect">
            <a:avLst/>
          </a:prstGeom>
          <a:solidFill>
            <a:schemeClr val="accent6">
              <a:lumMod val="60000"/>
              <a:lumOff val="4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ctr" defTabSz="914400" rtl="0" eaLnBrk="1" fontAlgn="auto" latinLnBrk="0" hangingPunct="1">
              <a:lnSpc>
                <a:spcPct val="90000"/>
              </a:lnSpc>
              <a:spcBef>
                <a:spcPts val="300"/>
              </a:spcBef>
              <a:spcAft>
                <a:spcPts val="300"/>
              </a:spcAft>
              <a:buClrTx/>
              <a:buSzTx/>
              <a:buFontTx/>
              <a:buNone/>
              <a:tabLst>
                <a:tab pos="270510" algn="l"/>
                <a:tab pos="3780790" algn="l"/>
              </a:tabLst>
              <a:defRPr/>
            </a:pPr>
            <a:r>
              <a:rPr kumimoji="0" lang="de-DE" sz="4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j-cs"/>
              </a:rPr>
              <a:t>CONTENTS</a:t>
            </a:r>
            <a:endPar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573406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608E-EC97-4A9E-81F8-F5660C000178}"/>
              </a:ext>
            </a:extLst>
          </p:cNvPr>
          <p:cNvSpPr>
            <a:spLocks noGrp="1"/>
          </p:cNvSpPr>
          <p:nvPr>
            <p:ph type="title"/>
          </p:nvPr>
        </p:nvSpPr>
        <p:spPr>
          <a:xfrm>
            <a:off x="838200" y="365128"/>
            <a:ext cx="10515600" cy="989848"/>
          </a:xfrm>
          <a:solidFill>
            <a:srgbClr val="92D050"/>
          </a:solidFill>
        </p:spPr>
        <p:txBody>
          <a:bodyPr/>
          <a:lstStyle/>
          <a:p>
            <a:r>
              <a:rPr lang="en-US" b="1" dirty="0"/>
              <a:t>Solving Systems of Linear Equations</a:t>
            </a:r>
          </a:p>
        </p:txBody>
      </p:sp>
      <p:sp>
        <p:nvSpPr>
          <p:cNvPr id="3" name="Content Placeholder 2">
            <a:extLst>
              <a:ext uri="{FF2B5EF4-FFF2-40B4-BE49-F238E27FC236}">
                <a16:creationId xmlns:a16="http://schemas.microsoft.com/office/drawing/2014/main" id="{1D9E9C35-942D-4BFD-AF71-EA7C9521E916}"/>
              </a:ext>
            </a:extLst>
          </p:cNvPr>
          <p:cNvSpPr>
            <a:spLocks noGrp="1"/>
          </p:cNvSpPr>
          <p:nvPr>
            <p:ph idx="1"/>
          </p:nvPr>
        </p:nvSpPr>
        <p:spPr/>
        <p:txBody>
          <a:bodyPr/>
          <a:lstStyle/>
          <a:p>
            <a:r>
              <a:rPr lang="en-US" dirty="0"/>
              <a:t>Given:</a:t>
            </a:r>
          </a:p>
        </p:txBody>
      </p:sp>
      <p:pic>
        <p:nvPicPr>
          <p:cNvPr id="4" name="圖片 3">
            <a:extLst>
              <a:ext uri="{FF2B5EF4-FFF2-40B4-BE49-F238E27FC236}">
                <a16:creationId xmlns:a16="http://schemas.microsoft.com/office/drawing/2014/main" id="{5441F6C5-2905-40CF-B53C-1072D03980D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486686" y="1757846"/>
            <a:ext cx="4301490" cy="1297305"/>
          </a:xfrm>
          <a:prstGeom prst="rect">
            <a:avLst/>
          </a:prstGeom>
        </p:spPr>
      </p:pic>
      <p:pic>
        <p:nvPicPr>
          <p:cNvPr id="5" name="圖片 4">
            <a:extLst>
              <a:ext uri="{FF2B5EF4-FFF2-40B4-BE49-F238E27FC236}">
                <a16:creationId xmlns:a16="http://schemas.microsoft.com/office/drawing/2014/main" id="{23845982-18F8-4A1F-BED0-F4CA4E48FF19}"/>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8983557" y="2429011"/>
            <a:ext cx="1443514" cy="323374"/>
          </a:xfrm>
          <a:prstGeom prst="rect">
            <a:avLst/>
          </a:prstGeom>
        </p:spPr>
      </p:pic>
      <p:sp>
        <p:nvSpPr>
          <p:cNvPr id="6" name="向右箭號 5">
            <a:extLst>
              <a:ext uri="{FF2B5EF4-FFF2-40B4-BE49-F238E27FC236}">
                <a16:creationId xmlns:a16="http://schemas.microsoft.com/office/drawing/2014/main" id="{BD9D4D72-2760-47D5-866E-8793BD826EE4}"/>
              </a:ext>
            </a:extLst>
          </p:cNvPr>
          <p:cNvSpPr/>
          <p:nvPr/>
        </p:nvSpPr>
        <p:spPr>
          <a:xfrm>
            <a:off x="7816742" y="2375872"/>
            <a:ext cx="723332" cy="429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grpSp>
        <p:nvGrpSpPr>
          <p:cNvPr id="11" name="Group 10">
            <a:extLst>
              <a:ext uri="{FF2B5EF4-FFF2-40B4-BE49-F238E27FC236}">
                <a16:creationId xmlns:a16="http://schemas.microsoft.com/office/drawing/2014/main" id="{4A5C27EA-AF01-444E-B3C6-46DDDDB6133B}"/>
              </a:ext>
            </a:extLst>
          </p:cNvPr>
          <p:cNvGrpSpPr/>
          <p:nvPr/>
        </p:nvGrpSpPr>
        <p:grpSpPr>
          <a:xfrm>
            <a:off x="2035928" y="3837276"/>
            <a:ext cx="4571392" cy="2405461"/>
            <a:chOff x="2035928" y="3837276"/>
            <a:chExt cx="4571392" cy="2405461"/>
          </a:xfrm>
        </p:grpSpPr>
        <p:sp>
          <p:nvSpPr>
            <p:cNvPr id="7" name="矩形 20">
              <a:extLst>
                <a:ext uri="{FF2B5EF4-FFF2-40B4-BE49-F238E27FC236}">
                  <a16:creationId xmlns:a16="http://schemas.microsoft.com/office/drawing/2014/main" id="{77FE99E0-702E-4063-BC09-27DBF548F5A6}"/>
                </a:ext>
              </a:extLst>
            </p:cNvPr>
            <p:cNvSpPr/>
            <p:nvPr/>
          </p:nvSpPr>
          <p:spPr>
            <a:xfrm>
              <a:off x="3491237" y="5736765"/>
              <a:ext cx="2430602" cy="505972"/>
            </a:xfrm>
            <a:prstGeom prst="rect">
              <a:avLst/>
            </a:prstGeom>
          </p:spPr>
          <p:txBody>
            <a:bodyPr wrap="none">
              <a:spAutoFit/>
            </a:bodyPr>
            <a:lstStyle/>
            <a:p>
              <a:pPr>
                <a:lnSpc>
                  <a:spcPct val="120000"/>
                </a:lnSpc>
              </a:pPr>
              <a:r>
                <a:rPr kumimoji="1" lang="en-US" altLang="zh-TW" sz="2400" b="1" dirty="0">
                  <a:solidFill>
                    <a:srgbClr val="0000FF"/>
                  </a:solidFill>
                  <a:latin typeface="Calibri" panose="020F0502020204030204"/>
                  <a:ea typeface="新細明體" panose="02020500000000000000" pitchFamily="18" charset="-120"/>
                </a:rPr>
                <a:t>coefficient matrix</a:t>
              </a:r>
              <a:endParaRPr kumimoji="1" lang="en-US" altLang="zh-TW" sz="2400" dirty="0">
                <a:solidFill>
                  <a:srgbClr val="0000FF"/>
                </a:solidFill>
                <a:latin typeface="Calibri" panose="020F0502020204030204"/>
                <a:ea typeface="新細明體" panose="02020500000000000000" pitchFamily="18" charset="-120"/>
              </a:endParaRPr>
            </a:p>
          </p:txBody>
        </p:sp>
        <mc:AlternateContent xmlns:mc="http://schemas.openxmlformats.org/markup-compatibility/2006">
          <mc:Choice xmlns:a14="http://schemas.microsoft.com/office/drawing/2010/main" Requires="a14">
            <p:sp>
              <p:nvSpPr>
                <p:cNvPr id="8" name="文字方塊 16">
                  <a:extLst>
                    <a:ext uri="{FF2B5EF4-FFF2-40B4-BE49-F238E27FC236}">
                      <a16:creationId xmlns:a16="http://schemas.microsoft.com/office/drawing/2014/main" id="{6FED02C7-9D6F-4D43-89A5-05563CA241FA}"/>
                    </a:ext>
                  </a:extLst>
                </p:cNvPr>
                <p:cNvSpPr txBox="1"/>
                <p:nvPr/>
              </p:nvSpPr>
              <p:spPr>
                <a:xfrm>
                  <a:off x="2035928" y="3837276"/>
                  <a:ext cx="4571392" cy="158742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i="1">
                            <a:solidFill>
                              <a:srgbClr val="0000FF"/>
                            </a:solidFill>
                            <a:latin typeface="Cambria Math" panose="02040503050406030204" pitchFamily="18" charset="0"/>
                          </a:rPr>
                          <m:t>𝐴</m:t>
                        </m:r>
                        <m:r>
                          <a:rPr lang="en-US" altLang="zh-TW" sz="2800" i="1">
                            <a:solidFill>
                              <a:prstClr val="black"/>
                            </a:solidFill>
                            <a:latin typeface="Cambria Math" panose="02040503050406030204" pitchFamily="18" charset="0"/>
                          </a:rPr>
                          <m:t>=</m:t>
                        </m:r>
                        <m:d>
                          <m:dPr>
                            <m:begChr m:val="["/>
                            <m:endChr m:val="]"/>
                            <m:ctrlPr>
                              <a:rPr lang="en-US" altLang="zh-TW" sz="2800" i="1">
                                <a:solidFill>
                                  <a:prstClr val="black"/>
                                </a:solidFill>
                                <a:latin typeface="Cambria Math" panose="02040503050406030204" pitchFamily="18" charset="0"/>
                              </a:rPr>
                            </m:ctrlPr>
                          </m:dPr>
                          <m:e>
                            <m:m>
                              <m:mPr>
                                <m:mcs>
                                  <m:mc>
                                    <m:mcPr>
                                      <m:count m:val="2"/>
                                      <m:mcJc m:val="center"/>
                                    </m:mcPr>
                                  </m:mc>
                                </m:mcs>
                                <m:ctrlPr>
                                  <a:rPr lang="en-US" altLang="zh-TW" sz="2800" i="1">
                                    <a:solidFill>
                                      <a:srgbClr val="0000FF"/>
                                    </a:solidFill>
                                    <a:latin typeface="Cambria Math" panose="02040503050406030204" pitchFamily="18" charset="0"/>
                                  </a:rPr>
                                </m:ctrlPr>
                              </m:mPr>
                              <m:mr>
                                <m:e>
                                  <m:m>
                                    <m:mPr>
                                      <m:mcs>
                                        <m:mc>
                                          <m:mcPr>
                                            <m:count m:val="2"/>
                                            <m:mcJc m:val="center"/>
                                          </m:mcPr>
                                        </m:mc>
                                      </m:mcs>
                                      <m:ctrlPr>
                                        <a:rPr lang="en-US" altLang="zh-TW" sz="2800" i="1">
                                          <a:solidFill>
                                            <a:srgbClr val="0000FF"/>
                                          </a:solidFill>
                                          <a:latin typeface="Cambria Math" panose="02040503050406030204" pitchFamily="18" charset="0"/>
                                        </a:rPr>
                                      </m:ctrlPr>
                                    </m:mPr>
                                    <m:mr>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11</m:t>
                                            </m:r>
                                          </m:sub>
                                        </m:sSub>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1</m:t>
                                            </m:r>
                                            <m:r>
                                              <a:rPr lang="en-US" altLang="zh-TW" sz="2800" i="1">
                                                <a:solidFill>
                                                  <a:srgbClr val="0000FF"/>
                                                </a:solidFill>
                                                <a:latin typeface="Cambria Math" panose="02040503050406030204" pitchFamily="18" charset="0"/>
                                              </a:rPr>
                                              <m:t>2</m:t>
                                            </m:r>
                                          </m:sub>
                                        </m:sSub>
                                      </m:e>
                                    </m:mr>
                                    <m:mr>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2</m:t>
                                            </m:r>
                                            <m:r>
                                              <a:rPr lang="en-US" altLang="zh-TW" sz="2800" i="1">
                                                <a:solidFill>
                                                  <a:srgbClr val="0000FF"/>
                                                </a:solidFill>
                                                <a:latin typeface="Cambria Math" panose="02040503050406030204" pitchFamily="18" charset="0"/>
                                              </a:rPr>
                                              <m:t>1</m:t>
                                            </m:r>
                                          </m:sub>
                                        </m:sSub>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22</m:t>
                                            </m:r>
                                          </m:sub>
                                        </m:sSub>
                                      </m:e>
                                    </m:mr>
                                  </m:m>
                                </m:e>
                                <m:e>
                                  <m:m>
                                    <m:mPr>
                                      <m:mcs>
                                        <m:mc>
                                          <m:mcPr>
                                            <m:count m:val="2"/>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ea typeface="Cambria Math" panose="02040503050406030204" pitchFamily="18" charset="0"/>
                                          </a:rPr>
                                          <m:t>⋯</m:t>
                                        </m:r>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1</m:t>
                                            </m:r>
                                            <m:r>
                                              <a:rPr lang="en-US" altLang="zh-TW" sz="2800" i="1">
                                                <a:solidFill>
                                                  <a:srgbClr val="0000FF"/>
                                                </a:solidFill>
                                                <a:latin typeface="Cambria Math" panose="02040503050406030204" pitchFamily="18" charset="0"/>
                                              </a:rPr>
                                              <m:t>𝑛</m:t>
                                            </m:r>
                                          </m:sub>
                                        </m:sSub>
                                      </m:e>
                                    </m:mr>
                                    <m:mr>
                                      <m:e>
                                        <m:r>
                                          <a:rPr lang="en-US" altLang="zh-TW" sz="2800" i="1">
                                            <a:solidFill>
                                              <a:srgbClr val="0000FF"/>
                                            </a:solidFill>
                                            <a:latin typeface="Cambria Math" panose="02040503050406030204" pitchFamily="18" charset="0"/>
                                            <a:ea typeface="Cambria Math" panose="02040503050406030204" pitchFamily="18" charset="0"/>
                                          </a:rPr>
                                          <m:t>⋯</m:t>
                                        </m:r>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2</m:t>
                                            </m:r>
                                            <m:r>
                                              <a:rPr lang="en-US" altLang="zh-TW" sz="2800" i="1">
                                                <a:solidFill>
                                                  <a:srgbClr val="0000FF"/>
                                                </a:solidFill>
                                                <a:latin typeface="Cambria Math" panose="02040503050406030204" pitchFamily="18" charset="0"/>
                                              </a:rPr>
                                              <m:t>𝑛</m:t>
                                            </m:r>
                                          </m:sub>
                                        </m:sSub>
                                      </m:e>
                                    </m:mr>
                                  </m:m>
                                </m:e>
                              </m:mr>
                              <m:mr>
                                <m:e>
                                  <m:m>
                                    <m:mPr>
                                      <m:mcs>
                                        <m:mc>
                                          <m:mcPr>
                                            <m:count m:val="2"/>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ea typeface="Cambria Math" panose="02040503050406030204" pitchFamily="18" charset="0"/>
                                          </a:rPr>
                                          <m:t>⋮</m:t>
                                        </m:r>
                                      </m:e>
                                      <m:e>
                                        <m:r>
                                          <a:rPr lang="en-US" altLang="zh-TW" sz="2800" i="1">
                                            <a:solidFill>
                                              <a:srgbClr val="0000FF"/>
                                            </a:solidFill>
                                            <a:latin typeface="Cambria Math" panose="02040503050406030204" pitchFamily="18" charset="0"/>
                                            <a:ea typeface="Cambria Math" panose="02040503050406030204" pitchFamily="18" charset="0"/>
                                          </a:rPr>
                                          <m:t>⋮</m:t>
                                        </m:r>
                                      </m:e>
                                    </m:mr>
                                    <m:mr>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𝑚</m:t>
                                            </m:r>
                                            <m:r>
                                              <a:rPr lang="en-US" altLang="zh-TW" sz="2800" i="1">
                                                <a:solidFill>
                                                  <a:srgbClr val="0000FF"/>
                                                </a:solidFill>
                                                <a:latin typeface="Cambria Math" panose="02040503050406030204" pitchFamily="18" charset="0"/>
                                              </a:rPr>
                                              <m:t>1</m:t>
                                            </m:r>
                                          </m:sub>
                                        </m:sSub>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𝑚</m:t>
                                            </m:r>
                                            <m:r>
                                              <a:rPr lang="en-US" altLang="zh-TW" sz="2800" i="1">
                                                <a:solidFill>
                                                  <a:srgbClr val="0000FF"/>
                                                </a:solidFill>
                                                <a:latin typeface="Cambria Math" panose="02040503050406030204" pitchFamily="18" charset="0"/>
                                              </a:rPr>
                                              <m:t>2</m:t>
                                            </m:r>
                                          </m:sub>
                                        </m:sSub>
                                      </m:e>
                                    </m:mr>
                                  </m:m>
                                </m:e>
                                <m:e>
                                  <m:m>
                                    <m:mPr>
                                      <m:mcs>
                                        <m:mc>
                                          <m:mcPr>
                                            <m:count m:val="2"/>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ea typeface="Cambria Math" panose="02040503050406030204" pitchFamily="18" charset="0"/>
                                          </a:rPr>
                                          <m:t>⋱</m:t>
                                        </m:r>
                                      </m:e>
                                      <m:e>
                                        <m:r>
                                          <a:rPr lang="en-US" altLang="zh-TW" sz="2800" i="1">
                                            <a:solidFill>
                                              <a:srgbClr val="0000FF"/>
                                            </a:solidFill>
                                            <a:latin typeface="Cambria Math" panose="02040503050406030204" pitchFamily="18" charset="0"/>
                                            <a:ea typeface="Cambria Math" panose="02040503050406030204" pitchFamily="18" charset="0"/>
                                          </a:rPr>
                                          <m:t>⋮</m:t>
                                        </m:r>
                                      </m:e>
                                    </m:mr>
                                    <m:mr>
                                      <m:e>
                                        <m:r>
                                          <a:rPr lang="en-US" altLang="zh-TW" sz="2800" i="1">
                                            <a:solidFill>
                                              <a:srgbClr val="0000FF"/>
                                            </a:solidFill>
                                            <a:latin typeface="Cambria Math" panose="02040503050406030204" pitchFamily="18" charset="0"/>
                                            <a:ea typeface="Cambria Math" panose="02040503050406030204" pitchFamily="18" charset="0"/>
                                          </a:rPr>
                                          <m:t>⋯</m:t>
                                        </m:r>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𝑚𝑛</m:t>
                                            </m:r>
                                          </m:sub>
                                        </m:sSub>
                                      </m:e>
                                    </m:mr>
                                  </m:m>
                                </m:e>
                              </m:mr>
                            </m:m>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p:sp>
              <p:nvSpPr>
                <p:cNvPr id="8" name="文字方塊 16">
                  <a:extLst>
                    <a:ext uri="{FF2B5EF4-FFF2-40B4-BE49-F238E27FC236}">
                      <a16:creationId xmlns:a16="http://schemas.microsoft.com/office/drawing/2014/main" id="{6FED02C7-9D6F-4D43-89A5-05563CA241FA}"/>
                    </a:ext>
                  </a:extLst>
                </p:cNvPr>
                <p:cNvSpPr txBox="1">
                  <a:spLocks noRot="1" noChangeAspect="1" noMove="1" noResize="1" noEditPoints="1" noAdjustHandles="1" noChangeArrowheads="1" noChangeShapeType="1" noTextEdit="1"/>
                </p:cNvSpPr>
                <p:nvPr/>
              </p:nvSpPr>
              <p:spPr>
                <a:xfrm>
                  <a:off x="2035928" y="3837276"/>
                  <a:ext cx="4571392" cy="1587422"/>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9" name="文字方塊 18">
                <a:extLst>
                  <a:ext uri="{FF2B5EF4-FFF2-40B4-BE49-F238E27FC236}">
                    <a16:creationId xmlns:a16="http://schemas.microsoft.com/office/drawing/2014/main" id="{11E445B2-FF52-454F-8DD0-5A66DABF49BB}"/>
                  </a:ext>
                </a:extLst>
              </p:cNvPr>
              <p:cNvSpPr txBox="1"/>
              <p:nvPr/>
            </p:nvSpPr>
            <p:spPr>
              <a:xfrm>
                <a:off x="7010138" y="3896973"/>
                <a:ext cx="1429815" cy="158742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i="1">
                          <a:solidFill>
                            <a:srgbClr val="FF0000"/>
                          </a:solidFill>
                          <a:latin typeface="Cambria Math" panose="02040503050406030204" pitchFamily="18" charset="0"/>
                        </a:rPr>
                        <m:t>𝑥</m:t>
                      </m:r>
                      <m:r>
                        <a:rPr lang="en-US" altLang="zh-TW" sz="2800" i="1">
                          <a:solidFill>
                            <a:prstClr val="black"/>
                          </a:solidFill>
                          <a:latin typeface="Cambria Math" panose="02040503050406030204" pitchFamily="18" charset="0"/>
                        </a:rPr>
                        <m:t>=</m:t>
                      </m:r>
                      <m:d>
                        <m:dPr>
                          <m:begChr m:val="["/>
                          <m:endChr m:val="]"/>
                          <m:ctrlPr>
                            <a:rPr lang="en-US" altLang="zh-TW" sz="2800" i="1">
                              <a:solidFill>
                                <a:prstClr val="black"/>
                              </a:solidFill>
                              <a:latin typeface="Cambria Math" panose="02040503050406030204" pitchFamily="18" charset="0"/>
                            </a:rPr>
                          </m:ctrlPr>
                        </m:dPr>
                        <m:e>
                          <m:m>
                            <m:mPr>
                              <m:mcs>
                                <m:mc>
                                  <m:mcPr>
                                    <m:count m:val="1"/>
                                    <m:mcJc m:val="center"/>
                                  </m:mcPr>
                                </m:mc>
                              </m:mcs>
                              <m:ctrlPr>
                                <a:rPr lang="en-US" altLang="zh-TW" sz="2800" i="1">
                                  <a:solidFill>
                                    <a:srgbClr val="FF0000"/>
                                  </a:solidFill>
                                  <a:latin typeface="Cambria Math" panose="02040503050406030204" pitchFamily="18" charset="0"/>
                                </a:rPr>
                              </m:ctrlPr>
                            </m:mPr>
                            <m:mr>
                              <m:e>
                                <m:m>
                                  <m:mPr>
                                    <m:mcs>
                                      <m:mc>
                                        <m:mcPr>
                                          <m:count m:val="1"/>
                                          <m:mcJc m:val="center"/>
                                        </m:mcPr>
                                      </m:mc>
                                    </m:mcs>
                                    <m:ctrlPr>
                                      <a:rPr lang="en-US" altLang="zh-TW" sz="2800" i="1">
                                        <a:solidFill>
                                          <a:srgbClr val="FF0000"/>
                                        </a:solidFill>
                                        <a:latin typeface="Cambria Math" panose="02040503050406030204" pitchFamily="18" charset="0"/>
                                      </a:rPr>
                                    </m:ctrlPr>
                                  </m:mPr>
                                  <m:mr>
                                    <m:e>
                                      <m:sSub>
                                        <m:sSubPr>
                                          <m:ctrlPr>
                                            <a:rPr lang="en-US" altLang="zh-TW" sz="2800" i="1">
                                              <a:solidFill>
                                                <a:srgbClr val="FF0000"/>
                                              </a:solidFill>
                                              <a:latin typeface="Cambria Math" panose="02040503050406030204" pitchFamily="18" charset="0"/>
                                            </a:rPr>
                                          </m:ctrlPr>
                                        </m:sSubPr>
                                        <m:e>
                                          <m:r>
                                            <a:rPr lang="en-US" altLang="zh-TW" sz="2800" i="1">
                                              <a:solidFill>
                                                <a:srgbClr val="FF0000"/>
                                              </a:solidFill>
                                              <a:latin typeface="Cambria Math" panose="02040503050406030204" pitchFamily="18" charset="0"/>
                                            </a:rPr>
                                            <m:t>𝑥</m:t>
                                          </m:r>
                                        </m:e>
                                        <m:sub>
                                          <m:r>
                                            <a:rPr lang="en-US" altLang="zh-TW" sz="2800" i="1">
                                              <a:solidFill>
                                                <a:srgbClr val="FF0000"/>
                                              </a:solidFill>
                                              <a:latin typeface="Cambria Math" panose="02040503050406030204" pitchFamily="18" charset="0"/>
                                            </a:rPr>
                                            <m:t>1</m:t>
                                          </m:r>
                                        </m:sub>
                                      </m:sSub>
                                    </m:e>
                                  </m:mr>
                                  <m:mr>
                                    <m:e>
                                      <m:sSub>
                                        <m:sSubPr>
                                          <m:ctrlPr>
                                            <a:rPr lang="en-US" altLang="zh-TW" sz="2800" i="1">
                                              <a:solidFill>
                                                <a:srgbClr val="FF0000"/>
                                              </a:solidFill>
                                              <a:latin typeface="Cambria Math" panose="02040503050406030204" pitchFamily="18" charset="0"/>
                                            </a:rPr>
                                          </m:ctrlPr>
                                        </m:sSubPr>
                                        <m:e>
                                          <m:r>
                                            <a:rPr lang="en-US" altLang="zh-TW" sz="2800" i="1">
                                              <a:solidFill>
                                                <a:srgbClr val="FF0000"/>
                                              </a:solidFill>
                                              <a:latin typeface="Cambria Math" panose="02040503050406030204" pitchFamily="18" charset="0"/>
                                            </a:rPr>
                                            <m:t>𝑥</m:t>
                                          </m:r>
                                        </m:e>
                                        <m:sub>
                                          <m:r>
                                            <a:rPr lang="en-US" altLang="zh-TW" sz="2800" i="1">
                                              <a:solidFill>
                                                <a:srgbClr val="FF0000"/>
                                              </a:solidFill>
                                              <a:latin typeface="Cambria Math" panose="02040503050406030204" pitchFamily="18" charset="0"/>
                                            </a:rPr>
                                            <m:t>2</m:t>
                                          </m:r>
                                        </m:sub>
                                      </m:sSub>
                                    </m:e>
                                  </m:mr>
                                </m:m>
                              </m:e>
                            </m:mr>
                            <m:mr>
                              <m:e>
                                <m:m>
                                  <m:mPr>
                                    <m:mcs>
                                      <m:mc>
                                        <m:mcPr>
                                          <m:count m:val="1"/>
                                          <m:mcJc m:val="center"/>
                                        </m:mcPr>
                                      </m:mc>
                                    </m:mcs>
                                    <m:ctrlPr>
                                      <a:rPr lang="en-US" altLang="zh-TW" sz="2800" i="1">
                                        <a:solidFill>
                                          <a:srgbClr val="FF0000"/>
                                        </a:solidFill>
                                        <a:latin typeface="Cambria Math" panose="02040503050406030204" pitchFamily="18" charset="0"/>
                                      </a:rPr>
                                    </m:ctrlPr>
                                  </m:mPr>
                                  <m:mr>
                                    <m:e>
                                      <m:r>
                                        <m:rPr>
                                          <m:brk m:alnAt="7"/>
                                        </m:rPr>
                                        <a:rPr lang="en-US" altLang="zh-TW" sz="2800" i="1">
                                          <a:solidFill>
                                            <a:srgbClr val="FF0000"/>
                                          </a:solidFill>
                                          <a:latin typeface="Cambria Math" panose="02040503050406030204" pitchFamily="18" charset="0"/>
                                          <a:ea typeface="Cambria Math" panose="02040503050406030204" pitchFamily="18" charset="0"/>
                                        </a:rPr>
                                        <m:t>⋮</m:t>
                                      </m:r>
                                    </m:e>
                                  </m:mr>
                                  <m:mr>
                                    <m:e>
                                      <m:sSub>
                                        <m:sSubPr>
                                          <m:ctrlPr>
                                            <a:rPr lang="en-US" altLang="zh-TW" sz="2800" i="1">
                                              <a:solidFill>
                                                <a:srgbClr val="FF0000"/>
                                              </a:solidFill>
                                              <a:latin typeface="Cambria Math" panose="02040503050406030204" pitchFamily="18" charset="0"/>
                                            </a:rPr>
                                          </m:ctrlPr>
                                        </m:sSubPr>
                                        <m:e>
                                          <m:r>
                                            <a:rPr lang="en-US" altLang="zh-TW" sz="2800" i="1">
                                              <a:solidFill>
                                                <a:srgbClr val="FF0000"/>
                                              </a:solidFill>
                                              <a:latin typeface="Cambria Math" panose="02040503050406030204" pitchFamily="18" charset="0"/>
                                            </a:rPr>
                                            <m:t>𝑥</m:t>
                                          </m:r>
                                        </m:e>
                                        <m:sub>
                                          <m:r>
                                            <a:rPr lang="en-US" altLang="zh-TW" sz="2800" i="1">
                                              <a:solidFill>
                                                <a:srgbClr val="FF0000"/>
                                              </a:solidFill>
                                              <a:latin typeface="Cambria Math" panose="02040503050406030204" pitchFamily="18" charset="0"/>
                                            </a:rPr>
                                            <m:t>𝑛</m:t>
                                          </m:r>
                                        </m:sub>
                                      </m:sSub>
                                    </m:e>
                                  </m:mr>
                                </m:m>
                              </m:e>
                            </m:mr>
                          </m:m>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p:sp>
            <p:nvSpPr>
              <p:cNvPr id="9" name="文字方塊 18">
                <a:extLst>
                  <a:ext uri="{FF2B5EF4-FFF2-40B4-BE49-F238E27FC236}">
                    <a16:creationId xmlns:a16="http://schemas.microsoft.com/office/drawing/2014/main" id="{11E445B2-FF52-454F-8DD0-5A66DABF49BB}"/>
                  </a:ext>
                </a:extLst>
              </p:cNvPr>
              <p:cNvSpPr txBox="1">
                <a:spLocks noRot="1" noChangeAspect="1" noMove="1" noResize="1" noEditPoints="1" noAdjustHandles="1" noChangeArrowheads="1" noChangeShapeType="1" noTextEdit="1"/>
              </p:cNvSpPr>
              <p:nvPr/>
            </p:nvSpPr>
            <p:spPr>
              <a:xfrm>
                <a:off x="7010138" y="3896973"/>
                <a:ext cx="1429815" cy="158742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文字方塊 24">
                <a:extLst>
                  <a:ext uri="{FF2B5EF4-FFF2-40B4-BE49-F238E27FC236}">
                    <a16:creationId xmlns:a16="http://schemas.microsoft.com/office/drawing/2014/main" id="{77A1288E-F63F-4CB7-A97D-AE937B71BCB9}"/>
                  </a:ext>
                </a:extLst>
              </p:cNvPr>
              <p:cNvSpPr txBox="1"/>
              <p:nvPr/>
            </p:nvSpPr>
            <p:spPr>
              <a:xfrm>
                <a:off x="9111211" y="3863181"/>
                <a:ext cx="1500667" cy="16550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i="1">
                          <a:solidFill>
                            <a:srgbClr val="00B050"/>
                          </a:solidFill>
                          <a:latin typeface="Cambria Math" panose="02040503050406030204" pitchFamily="18" charset="0"/>
                        </a:rPr>
                        <m:t>𝑏</m:t>
                      </m:r>
                      <m:r>
                        <a:rPr lang="en-US" altLang="zh-TW" sz="2800" i="1">
                          <a:solidFill>
                            <a:prstClr val="black"/>
                          </a:solidFill>
                          <a:latin typeface="Cambria Math" panose="02040503050406030204" pitchFamily="18" charset="0"/>
                        </a:rPr>
                        <m:t>=</m:t>
                      </m:r>
                      <m:d>
                        <m:dPr>
                          <m:begChr m:val="["/>
                          <m:endChr m:val="]"/>
                          <m:ctrlPr>
                            <a:rPr lang="en-US" altLang="zh-TW" sz="2800" i="1">
                              <a:solidFill>
                                <a:prstClr val="black"/>
                              </a:solidFill>
                              <a:latin typeface="Cambria Math" panose="02040503050406030204" pitchFamily="18" charset="0"/>
                            </a:rPr>
                          </m:ctrlPr>
                        </m:dPr>
                        <m:e>
                          <m:m>
                            <m:mPr>
                              <m:mcs>
                                <m:mc>
                                  <m:mcPr>
                                    <m:count m:val="1"/>
                                    <m:mcJc m:val="center"/>
                                  </m:mcPr>
                                </m:mc>
                              </m:mcs>
                              <m:ctrlPr>
                                <a:rPr lang="en-US" altLang="zh-TW" sz="2800" i="1">
                                  <a:solidFill>
                                    <a:srgbClr val="00B050"/>
                                  </a:solidFill>
                                  <a:latin typeface="Cambria Math" panose="02040503050406030204" pitchFamily="18" charset="0"/>
                                </a:rPr>
                              </m:ctrlPr>
                            </m:mPr>
                            <m:mr>
                              <m:e>
                                <m:m>
                                  <m:mPr>
                                    <m:mcs>
                                      <m:mc>
                                        <m:mcPr>
                                          <m:count m:val="1"/>
                                          <m:mcJc m:val="center"/>
                                        </m:mcPr>
                                      </m:mc>
                                    </m:mcs>
                                    <m:ctrlPr>
                                      <a:rPr lang="en-US" altLang="zh-TW" sz="2800" i="1">
                                        <a:solidFill>
                                          <a:srgbClr val="00B050"/>
                                        </a:solidFill>
                                        <a:latin typeface="Cambria Math" panose="02040503050406030204" pitchFamily="18" charset="0"/>
                                      </a:rPr>
                                    </m:ctrlPr>
                                  </m:mPr>
                                  <m:mr>
                                    <m:e>
                                      <m:sSub>
                                        <m:sSubPr>
                                          <m:ctrlPr>
                                            <a:rPr lang="en-US" altLang="zh-TW" sz="2800" i="1">
                                              <a:solidFill>
                                                <a:srgbClr val="00B050"/>
                                              </a:solidFill>
                                              <a:latin typeface="Cambria Math" panose="02040503050406030204" pitchFamily="18" charset="0"/>
                                            </a:rPr>
                                          </m:ctrlPr>
                                        </m:sSubPr>
                                        <m:e>
                                          <m:r>
                                            <a:rPr lang="en-US" altLang="zh-TW" sz="2800" i="1">
                                              <a:solidFill>
                                                <a:srgbClr val="00B050"/>
                                              </a:solidFill>
                                              <a:latin typeface="Cambria Math" panose="02040503050406030204" pitchFamily="18" charset="0"/>
                                            </a:rPr>
                                            <m:t>𝑏</m:t>
                                          </m:r>
                                        </m:e>
                                        <m:sub>
                                          <m:r>
                                            <a:rPr lang="en-US" altLang="zh-TW" sz="2800" i="1">
                                              <a:solidFill>
                                                <a:srgbClr val="00B050"/>
                                              </a:solidFill>
                                              <a:latin typeface="Cambria Math" panose="02040503050406030204" pitchFamily="18" charset="0"/>
                                            </a:rPr>
                                            <m:t>1</m:t>
                                          </m:r>
                                        </m:sub>
                                      </m:sSub>
                                    </m:e>
                                  </m:mr>
                                  <m:mr>
                                    <m:e>
                                      <m:sSub>
                                        <m:sSubPr>
                                          <m:ctrlPr>
                                            <a:rPr lang="en-US" altLang="zh-TW" sz="2800" i="1">
                                              <a:solidFill>
                                                <a:srgbClr val="00B050"/>
                                              </a:solidFill>
                                              <a:latin typeface="Cambria Math" panose="02040503050406030204" pitchFamily="18" charset="0"/>
                                            </a:rPr>
                                          </m:ctrlPr>
                                        </m:sSubPr>
                                        <m:e>
                                          <m:r>
                                            <a:rPr lang="en-US" altLang="zh-TW" sz="2800" i="1">
                                              <a:solidFill>
                                                <a:srgbClr val="00B050"/>
                                              </a:solidFill>
                                              <a:latin typeface="Cambria Math" panose="02040503050406030204" pitchFamily="18" charset="0"/>
                                            </a:rPr>
                                            <m:t>𝑏</m:t>
                                          </m:r>
                                        </m:e>
                                        <m:sub>
                                          <m:r>
                                            <a:rPr lang="en-US" altLang="zh-TW" sz="2800" i="1">
                                              <a:solidFill>
                                                <a:srgbClr val="00B050"/>
                                              </a:solidFill>
                                              <a:latin typeface="Cambria Math" panose="02040503050406030204" pitchFamily="18" charset="0"/>
                                            </a:rPr>
                                            <m:t>2</m:t>
                                          </m:r>
                                        </m:sub>
                                      </m:sSub>
                                    </m:e>
                                  </m:mr>
                                </m:m>
                              </m:e>
                            </m:mr>
                            <m:mr>
                              <m:e>
                                <m:m>
                                  <m:mPr>
                                    <m:mcs>
                                      <m:mc>
                                        <m:mcPr>
                                          <m:count m:val="1"/>
                                          <m:mcJc m:val="center"/>
                                        </m:mcPr>
                                      </m:mc>
                                    </m:mcs>
                                    <m:ctrlPr>
                                      <a:rPr lang="en-US" altLang="zh-TW" sz="2800" i="1">
                                        <a:solidFill>
                                          <a:srgbClr val="00B050"/>
                                        </a:solidFill>
                                        <a:latin typeface="Cambria Math" panose="02040503050406030204" pitchFamily="18" charset="0"/>
                                      </a:rPr>
                                    </m:ctrlPr>
                                  </m:mPr>
                                  <m:mr>
                                    <m:e>
                                      <m:r>
                                        <m:rPr>
                                          <m:brk m:alnAt="7"/>
                                        </m:rPr>
                                        <a:rPr lang="en-US" altLang="zh-TW" sz="2800" i="1">
                                          <a:solidFill>
                                            <a:srgbClr val="00B050"/>
                                          </a:solidFill>
                                          <a:latin typeface="Cambria Math" panose="02040503050406030204" pitchFamily="18" charset="0"/>
                                          <a:ea typeface="Cambria Math" panose="02040503050406030204" pitchFamily="18" charset="0"/>
                                        </a:rPr>
                                        <m:t>⋮</m:t>
                                      </m:r>
                                    </m:e>
                                  </m:mr>
                                  <m:mr>
                                    <m:e>
                                      <m:sSub>
                                        <m:sSubPr>
                                          <m:ctrlPr>
                                            <a:rPr lang="en-US" altLang="zh-TW" sz="2800" i="1">
                                              <a:solidFill>
                                                <a:srgbClr val="00B050"/>
                                              </a:solidFill>
                                              <a:latin typeface="Cambria Math" panose="02040503050406030204" pitchFamily="18" charset="0"/>
                                            </a:rPr>
                                          </m:ctrlPr>
                                        </m:sSubPr>
                                        <m:e>
                                          <m:r>
                                            <a:rPr lang="en-US" altLang="zh-TW" sz="2800" i="1">
                                              <a:solidFill>
                                                <a:srgbClr val="00B050"/>
                                              </a:solidFill>
                                              <a:latin typeface="Cambria Math" panose="02040503050406030204" pitchFamily="18" charset="0"/>
                                            </a:rPr>
                                            <m:t>𝑏</m:t>
                                          </m:r>
                                        </m:e>
                                        <m:sub>
                                          <m:r>
                                            <a:rPr lang="en-US" altLang="zh-TW" sz="2800" i="1">
                                              <a:solidFill>
                                                <a:srgbClr val="00B050"/>
                                              </a:solidFill>
                                              <a:latin typeface="Cambria Math" panose="02040503050406030204" pitchFamily="18" charset="0"/>
                                            </a:rPr>
                                            <m:t>𝑚</m:t>
                                          </m:r>
                                        </m:sub>
                                      </m:sSub>
                                    </m:e>
                                  </m:mr>
                                </m:m>
                              </m:e>
                            </m:mr>
                          </m:m>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p:sp>
            <p:nvSpPr>
              <p:cNvPr id="10" name="文字方塊 24">
                <a:extLst>
                  <a:ext uri="{FF2B5EF4-FFF2-40B4-BE49-F238E27FC236}">
                    <a16:creationId xmlns:a16="http://schemas.microsoft.com/office/drawing/2014/main" id="{77A1288E-F63F-4CB7-A97D-AE937B71BCB9}"/>
                  </a:ext>
                </a:extLst>
              </p:cNvPr>
              <p:cNvSpPr txBox="1">
                <a:spLocks noRot="1" noChangeAspect="1" noMove="1" noResize="1" noEditPoints="1" noAdjustHandles="1" noChangeArrowheads="1" noChangeShapeType="1" noTextEdit="1"/>
              </p:cNvSpPr>
              <p:nvPr/>
            </p:nvSpPr>
            <p:spPr>
              <a:xfrm>
                <a:off x="9111211" y="3863181"/>
                <a:ext cx="1500667" cy="165500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14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608E-EC97-4A9E-81F8-F5660C000178}"/>
              </a:ext>
            </a:extLst>
          </p:cNvPr>
          <p:cNvSpPr>
            <a:spLocks noGrp="1"/>
          </p:cNvSpPr>
          <p:nvPr>
            <p:ph type="title"/>
          </p:nvPr>
        </p:nvSpPr>
        <p:spPr>
          <a:xfrm>
            <a:off x="838200" y="365128"/>
            <a:ext cx="10515600" cy="989848"/>
          </a:xfrm>
          <a:solidFill>
            <a:srgbClr val="92D050"/>
          </a:solidFill>
        </p:spPr>
        <p:txBody>
          <a:bodyPr/>
          <a:lstStyle/>
          <a:p>
            <a:r>
              <a:rPr lang="en-US" b="1" dirty="0"/>
              <a:t>Solving Systems of Linear Equations</a:t>
            </a:r>
          </a:p>
        </p:txBody>
      </p:sp>
      <p:grpSp>
        <p:nvGrpSpPr>
          <p:cNvPr id="11" name="Group 10">
            <a:extLst>
              <a:ext uri="{FF2B5EF4-FFF2-40B4-BE49-F238E27FC236}">
                <a16:creationId xmlns:a16="http://schemas.microsoft.com/office/drawing/2014/main" id="{4A5C27EA-AF01-444E-B3C6-46DDDDB6133B}"/>
              </a:ext>
            </a:extLst>
          </p:cNvPr>
          <p:cNvGrpSpPr/>
          <p:nvPr/>
        </p:nvGrpSpPr>
        <p:grpSpPr>
          <a:xfrm>
            <a:off x="610471" y="1899278"/>
            <a:ext cx="4571392" cy="2131724"/>
            <a:chOff x="2035928" y="3837276"/>
            <a:chExt cx="4571392" cy="2131724"/>
          </a:xfrm>
        </p:grpSpPr>
        <p:sp>
          <p:nvSpPr>
            <p:cNvPr id="7" name="矩形 20">
              <a:extLst>
                <a:ext uri="{FF2B5EF4-FFF2-40B4-BE49-F238E27FC236}">
                  <a16:creationId xmlns:a16="http://schemas.microsoft.com/office/drawing/2014/main" id="{77FE99E0-702E-4063-BC09-27DBF548F5A6}"/>
                </a:ext>
              </a:extLst>
            </p:cNvPr>
            <p:cNvSpPr/>
            <p:nvPr/>
          </p:nvSpPr>
          <p:spPr>
            <a:xfrm>
              <a:off x="3441360" y="5463028"/>
              <a:ext cx="2430602" cy="505972"/>
            </a:xfrm>
            <a:prstGeom prst="rect">
              <a:avLst/>
            </a:prstGeom>
          </p:spPr>
          <p:txBody>
            <a:bodyPr wrap="none">
              <a:spAutoFit/>
            </a:bodyPr>
            <a:lstStyle/>
            <a:p>
              <a:pPr>
                <a:lnSpc>
                  <a:spcPct val="120000"/>
                </a:lnSpc>
              </a:pPr>
              <a:r>
                <a:rPr kumimoji="1" lang="en-US" altLang="zh-TW" sz="2400" b="1" dirty="0">
                  <a:solidFill>
                    <a:srgbClr val="0000FF"/>
                  </a:solidFill>
                  <a:latin typeface="Calibri" panose="020F0502020204030204"/>
                  <a:ea typeface="新細明體" panose="02020500000000000000" pitchFamily="18" charset="-120"/>
                </a:rPr>
                <a:t>coefficient matrix</a:t>
              </a:r>
              <a:endParaRPr kumimoji="1" lang="en-US" altLang="zh-TW" sz="2400" dirty="0">
                <a:solidFill>
                  <a:srgbClr val="0000FF"/>
                </a:solidFill>
                <a:latin typeface="Calibri" panose="020F0502020204030204"/>
                <a:ea typeface="新細明體" panose="02020500000000000000" pitchFamily="18" charset="-120"/>
              </a:endParaRPr>
            </a:p>
          </p:txBody>
        </p:sp>
        <mc:AlternateContent xmlns:mc="http://schemas.openxmlformats.org/markup-compatibility/2006">
          <mc:Choice xmlns:a14="http://schemas.microsoft.com/office/drawing/2010/main" Requires="a14">
            <p:sp>
              <p:nvSpPr>
                <p:cNvPr id="8" name="文字方塊 16">
                  <a:extLst>
                    <a:ext uri="{FF2B5EF4-FFF2-40B4-BE49-F238E27FC236}">
                      <a16:creationId xmlns:a16="http://schemas.microsoft.com/office/drawing/2014/main" id="{6FED02C7-9D6F-4D43-89A5-05563CA241FA}"/>
                    </a:ext>
                  </a:extLst>
                </p:cNvPr>
                <p:cNvSpPr txBox="1"/>
                <p:nvPr/>
              </p:nvSpPr>
              <p:spPr>
                <a:xfrm>
                  <a:off x="2035928" y="3837276"/>
                  <a:ext cx="4571392" cy="15874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solidFill>
                              <a:srgbClr val="0000FF"/>
                            </a:solidFill>
                            <a:latin typeface="Cambria Math" panose="02040503050406030204" pitchFamily="18" charset="0"/>
                          </a:rPr>
                          <m:t>𝐴</m:t>
                        </m:r>
                        <m:r>
                          <a:rPr lang="en-US" altLang="zh-TW" sz="2800" i="1">
                            <a:solidFill>
                              <a:prstClr val="black"/>
                            </a:solidFill>
                            <a:latin typeface="Cambria Math" panose="02040503050406030204" pitchFamily="18" charset="0"/>
                          </a:rPr>
                          <m:t>=</m:t>
                        </m:r>
                        <m:d>
                          <m:dPr>
                            <m:begChr m:val="["/>
                            <m:endChr m:val="]"/>
                            <m:ctrlPr>
                              <a:rPr lang="en-US" altLang="zh-TW" sz="2800" i="1">
                                <a:solidFill>
                                  <a:prstClr val="black"/>
                                </a:solidFill>
                                <a:latin typeface="Cambria Math" panose="02040503050406030204" pitchFamily="18" charset="0"/>
                              </a:rPr>
                            </m:ctrlPr>
                          </m:dPr>
                          <m:e>
                            <m:m>
                              <m:mPr>
                                <m:mcs>
                                  <m:mc>
                                    <m:mcPr>
                                      <m:count m:val="2"/>
                                      <m:mcJc m:val="center"/>
                                    </m:mcPr>
                                  </m:mc>
                                </m:mcs>
                                <m:ctrlPr>
                                  <a:rPr lang="en-US" altLang="zh-TW" sz="2800" i="1">
                                    <a:solidFill>
                                      <a:srgbClr val="0000FF"/>
                                    </a:solidFill>
                                    <a:latin typeface="Cambria Math" panose="02040503050406030204" pitchFamily="18" charset="0"/>
                                  </a:rPr>
                                </m:ctrlPr>
                              </m:mPr>
                              <m:mr>
                                <m:e>
                                  <m:m>
                                    <m:mPr>
                                      <m:mcs>
                                        <m:mc>
                                          <m:mcPr>
                                            <m:count m:val="2"/>
                                            <m:mcJc m:val="center"/>
                                          </m:mcPr>
                                        </m:mc>
                                      </m:mcs>
                                      <m:ctrlPr>
                                        <a:rPr lang="en-US" altLang="zh-TW" sz="2800" i="1">
                                          <a:solidFill>
                                            <a:srgbClr val="0000FF"/>
                                          </a:solidFill>
                                          <a:latin typeface="Cambria Math" panose="02040503050406030204" pitchFamily="18" charset="0"/>
                                        </a:rPr>
                                      </m:ctrlPr>
                                    </m:mPr>
                                    <m:mr>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11</m:t>
                                            </m:r>
                                          </m:sub>
                                        </m:sSub>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12</m:t>
                                            </m:r>
                                          </m:sub>
                                        </m:sSub>
                                      </m:e>
                                    </m:mr>
                                    <m:mr>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21</m:t>
                                            </m:r>
                                          </m:sub>
                                        </m:sSub>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22</m:t>
                                            </m:r>
                                          </m:sub>
                                        </m:sSub>
                                      </m:e>
                                    </m:mr>
                                  </m:m>
                                </m:e>
                                <m:e>
                                  <m:m>
                                    <m:mPr>
                                      <m:mcs>
                                        <m:mc>
                                          <m:mcPr>
                                            <m:count m:val="2"/>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ea typeface="Cambria Math" panose="02040503050406030204" pitchFamily="18" charset="0"/>
                                          </a:rPr>
                                          <m:t>⋯</m:t>
                                        </m:r>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1</m:t>
                                            </m:r>
                                            <m:r>
                                              <a:rPr lang="en-US" altLang="zh-TW" sz="2800" i="1">
                                                <a:solidFill>
                                                  <a:srgbClr val="0000FF"/>
                                                </a:solidFill>
                                                <a:latin typeface="Cambria Math" panose="02040503050406030204" pitchFamily="18" charset="0"/>
                                              </a:rPr>
                                              <m:t>𝑛</m:t>
                                            </m:r>
                                          </m:sub>
                                        </m:sSub>
                                      </m:e>
                                    </m:mr>
                                    <m:mr>
                                      <m:e>
                                        <m:r>
                                          <a:rPr lang="en-US" altLang="zh-TW" sz="2800" i="1">
                                            <a:solidFill>
                                              <a:srgbClr val="0000FF"/>
                                            </a:solidFill>
                                            <a:latin typeface="Cambria Math" panose="02040503050406030204" pitchFamily="18" charset="0"/>
                                            <a:ea typeface="Cambria Math" panose="02040503050406030204" pitchFamily="18" charset="0"/>
                                          </a:rPr>
                                          <m:t>⋯</m:t>
                                        </m:r>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2</m:t>
                                            </m:r>
                                            <m:r>
                                              <a:rPr lang="en-US" altLang="zh-TW" sz="2800" i="1">
                                                <a:solidFill>
                                                  <a:srgbClr val="0000FF"/>
                                                </a:solidFill>
                                                <a:latin typeface="Cambria Math" panose="02040503050406030204" pitchFamily="18" charset="0"/>
                                              </a:rPr>
                                              <m:t>𝑛</m:t>
                                            </m:r>
                                          </m:sub>
                                        </m:sSub>
                                      </m:e>
                                    </m:mr>
                                  </m:m>
                                </m:e>
                              </m:mr>
                              <m:mr>
                                <m:e>
                                  <m:m>
                                    <m:mPr>
                                      <m:mcs>
                                        <m:mc>
                                          <m:mcPr>
                                            <m:count m:val="2"/>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ea typeface="Cambria Math" panose="02040503050406030204" pitchFamily="18" charset="0"/>
                                          </a:rPr>
                                          <m:t>⋮</m:t>
                                        </m:r>
                                      </m:e>
                                      <m:e>
                                        <m:r>
                                          <a:rPr lang="en-US" altLang="zh-TW" sz="2800" i="1">
                                            <a:solidFill>
                                              <a:srgbClr val="0000FF"/>
                                            </a:solidFill>
                                            <a:latin typeface="Cambria Math" panose="02040503050406030204" pitchFamily="18" charset="0"/>
                                            <a:ea typeface="Cambria Math" panose="02040503050406030204" pitchFamily="18" charset="0"/>
                                          </a:rPr>
                                          <m:t>⋮</m:t>
                                        </m:r>
                                      </m:e>
                                    </m:mr>
                                    <m:mr>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𝑚</m:t>
                                            </m:r>
                                            <m:r>
                                              <a:rPr lang="en-US" altLang="zh-TW" sz="2800" i="1">
                                                <a:solidFill>
                                                  <a:srgbClr val="0000FF"/>
                                                </a:solidFill>
                                                <a:latin typeface="Cambria Math" panose="02040503050406030204" pitchFamily="18" charset="0"/>
                                              </a:rPr>
                                              <m:t>1</m:t>
                                            </m:r>
                                          </m:sub>
                                        </m:sSub>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𝑚</m:t>
                                            </m:r>
                                            <m:r>
                                              <a:rPr lang="en-US" altLang="zh-TW" sz="2800" i="1">
                                                <a:solidFill>
                                                  <a:srgbClr val="0000FF"/>
                                                </a:solidFill>
                                                <a:latin typeface="Cambria Math" panose="02040503050406030204" pitchFamily="18" charset="0"/>
                                              </a:rPr>
                                              <m:t>2</m:t>
                                            </m:r>
                                          </m:sub>
                                        </m:sSub>
                                      </m:e>
                                    </m:mr>
                                  </m:m>
                                </m:e>
                                <m:e>
                                  <m:m>
                                    <m:mPr>
                                      <m:mcs>
                                        <m:mc>
                                          <m:mcPr>
                                            <m:count m:val="2"/>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ea typeface="Cambria Math" panose="02040503050406030204" pitchFamily="18" charset="0"/>
                                          </a:rPr>
                                          <m:t>⋱</m:t>
                                        </m:r>
                                      </m:e>
                                      <m:e>
                                        <m:r>
                                          <a:rPr lang="en-US" altLang="zh-TW" sz="2800" i="1">
                                            <a:solidFill>
                                              <a:srgbClr val="0000FF"/>
                                            </a:solidFill>
                                            <a:latin typeface="Cambria Math" panose="02040503050406030204" pitchFamily="18" charset="0"/>
                                            <a:ea typeface="Cambria Math" panose="02040503050406030204" pitchFamily="18" charset="0"/>
                                          </a:rPr>
                                          <m:t>⋮</m:t>
                                        </m:r>
                                      </m:e>
                                    </m:mr>
                                    <m:mr>
                                      <m:e>
                                        <m:r>
                                          <a:rPr lang="en-US" altLang="zh-TW" sz="2800" i="1">
                                            <a:solidFill>
                                              <a:srgbClr val="0000FF"/>
                                            </a:solidFill>
                                            <a:latin typeface="Cambria Math" panose="02040503050406030204" pitchFamily="18" charset="0"/>
                                            <a:ea typeface="Cambria Math" panose="02040503050406030204" pitchFamily="18" charset="0"/>
                                          </a:rPr>
                                          <m:t>⋯</m:t>
                                        </m:r>
                                      </m:e>
                                      <m:e>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𝑎</m:t>
                                            </m:r>
                                          </m:e>
                                          <m:sub>
                                            <m:r>
                                              <a:rPr lang="en-US" altLang="zh-TW" sz="2800" i="1">
                                                <a:solidFill>
                                                  <a:srgbClr val="0000FF"/>
                                                </a:solidFill>
                                                <a:latin typeface="Cambria Math" panose="02040503050406030204" pitchFamily="18" charset="0"/>
                                              </a:rPr>
                                              <m:t>𝑚𝑛</m:t>
                                            </m:r>
                                          </m:sub>
                                        </m:sSub>
                                      </m:e>
                                    </m:mr>
                                  </m:m>
                                </m:e>
                              </m:mr>
                            </m:m>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p:sp>
              <p:nvSpPr>
                <p:cNvPr id="8" name="文字方塊 16">
                  <a:extLst>
                    <a:ext uri="{FF2B5EF4-FFF2-40B4-BE49-F238E27FC236}">
                      <a16:creationId xmlns:a16="http://schemas.microsoft.com/office/drawing/2014/main" id="{6FED02C7-9D6F-4D43-89A5-05563CA241FA}"/>
                    </a:ext>
                  </a:extLst>
                </p:cNvPr>
                <p:cNvSpPr txBox="1">
                  <a:spLocks noRot="1" noChangeAspect="1" noMove="1" noResize="1" noEditPoints="1" noAdjustHandles="1" noChangeArrowheads="1" noChangeShapeType="1" noTextEdit="1"/>
                </p:cNvSpPr>
                <p:nvPr/>
              </p:nvSpPr>
              <p:spPr>
                <a:xfrm>
                  <a:off x="2035928" y="3837276"/>
                  <a:ext cx="4571392" cy="1587422"/>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0" name="文字方塊 24">
                <a:extLst>
                  <a:ext uri="{FF2B5EF4-FFF2-40B4-BE49-F238E27FC236}">
                    <a16:creationId xmlns:a16="http://schemas.microsoft.com/office/drawing/2014/main" id="{77A1288E-F63F-4CB7-A97D-AE937B71BCB9}"/>
                  </a:ext>
                </a:extLst>
              </p:cNvPr>
              <p:cNvSpPr txBox="1"/>
              <p:nvPr/>
            </p:nvSpPr>
            <p:spPr>
              <a:xfrm>
                <a:off x="7340600" y="1651996"/>
                <a:ext cx="1500667" cy="1655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solidFill>
                            <a:srgbClr val="00B050"/>
                          </a:solidFill>
                          <a:latin typeface="Cambria Math" panose="02040503050406030204" pitchFamily="18" charset="0"/>
                        </a:rPr>
                        <m:t>𝑏</m:t>
                      </m:r>
                      <m:r>
                        <a:rPr lang="en-US" altLang="zh-TW" sz="2800" i="1">
                          <a:solidFill>
                            <a:prstClr val="black"/>
                          </a:solidFill>
                          <a:latin typeface="Cambria Math" panose="02040503050406030204" pitchFamily="18" charset="0"/>
                        </a:rPr>
                        <m:t>=</m:t>
                      </m:r>
                      <m:d>
                        <m:dPr>
                          <m:begChr m:val="["/>
                          <m:endChr m:val="]"/>
                          <m:ctrlPr>
                            <a:rPr lang="en-US" altLang="zh-TW" sz="2800" i="1">
                              <a:solidFill>
                                <a:prstClr val="black"/>
                              </a:solidFill>
                              <a:latin typeface="Cambria Math" panose="02040503050406030204" pitchFamily="18" charset="0"/>
                            </a:rPr>
                          </m:ctrlPr>
                        </m:dPr>
                        <m:e>
                          <m:m>
                            <m:mPr>
                              <m:mcs>
                                <m:mc>
                                  <m:mcPr>
                                    <m:count m:val="1"/>
                                    <m:mcJc m:val="center"/>
                                  </m:mcPr>
                                </m:mc>
                              </m:mcs>
                              <m:ctrlPr>
                                <a:rPr lang="en-US" altLang="zh-TW" sz="2800" i="1">
                                  <a:solidFill>
                                    <a:srgbClr val="00B050"/>
                                  </a:solidFill>
                                  <a:latin typeface="Cambria Math" panose="02040503050406030204" pitchFamily="18" charset="0"/>
                                </a:rPr>
                              </m:ctrlPr>
                            </m:mPr>
                            <m:mr>
                              <m:e>
                                <m:m>
                                  <m:mPr>
                                    <m:mcs>
                                      <m:mc>
                                        <m:mcPr>
                                          <m:count m:val="1"/>
                                          <m:mcJc m:val="center"/>
                                        </m:mcPr>
                                      </m:mc>
                                    </m:mcs>
                                    <m:ctrlPr>
                                      <a:rPr lang="en-US" altLang="zh-TW" sz="2800" i="1">
                                        <a:solidFill>
                                          <a:srgbClr val="00B050"/>
                                        </a:solidFill>
                                        <a:latin typeface="Cambria Math" panose="02040503050406030204" pitchFamily="18" charset="0"/>
                                      </a:rPr>
                                    </m:ctrlPr>
                                  </m:mPr>
                                  <m:mr>
                                    <m:e>
                                      <m:sSub>
                                        <m:sSubPr>
                                          <m:ctrlPr>
                                            <a:rPr lang="en-US" altLang="zh-TW" sz="2800" i="1">
                                              <a:solidFill>
                                                <a:srgbClr val="00B050"/>
                                              </a:solidFill>
                                              <a:latin typeface="Cambria Math" panose="02040503050406030204" pitchFamily="18" charset="0"/>
                                            </a:rPr>
                                          </m:ctrlPr>
                                        </m:sSubPr>
                                        <m:e>
                                          <m:r>
                                            <a:rPr lang="en-US" altLang="zh-TW" sz="2800" i="1">
                                              <a:solidFill>
                                                <a:srgbClr val="00B050"/>
                                              </a:solidFill>
                                              <a:latin typeface="Cambria Math" panose="02040503050406030204" pitchFamily="18" charset="0"/>
                                            </a:rPr>
                                            <m:t>𝑏</m:t>
                                          </m:r>
                                        </m:e>
                                        <m:sub>
                                          <m:r>
                                            <a:rPr lang="en-US" altLang="zh-TW" sz="2800" i="1">
                                              <a:solidFill>
                                                <a:srgbClr val="00B050"/>
                                              </a:solidFill>
                                              <a:latin typeface="Cambria Math" panose="02040503050406030204" pitchFamily="18" charset="0"/>
                                            </a:rPr>
                                            <m:t>1</m:t>
                                          </m:r>
                                        </m:sub>
                                      </m:sSub>
                                    </m:e>
                                  </m:mr>
                                  <m:mr>
                                    <m:e>
                                      <m:sSub>
                                        <m:sSubPr>
                                          <m:ctrlPr>
                                            <a:rPr lang="en-US" altLang="zh-TW" sz="2800" i="1">
                                              <a:solidFill>
                                                <a:srgbClr val="00B050"/>
                                              </a:solidFill>
                                              <a:latin typeface="Cambria Math" panose="02040503050406030204" pitchFamily="18" charset="0"/>
                                            </a:rPr>
                                          </m:ctrlPr>
                                        </m:sSubPr>
                                        <m:e>
                                          <m:r>
                                            <a:rPr lang="en-US" altLang="zh-TW" sz="2800" i="1">
                                              <a:solidFill>
                                                <a:srgbClr val="00B050"/>
                                              </a:solidFill>
                                              <a:latin typeface="Cambria Math" panose="02040503050406030204" pitchFamily="18" charset="0"/>
                                            </a:rPr>
                                            <m:t>𝑏</m:t>
                                          </m:r>
                                        </m:e>
                                        <m:sub>
                                          <m:r>
                                            <a:rPr lang="en-US" altLang="zh-TW" sz="2800" i="1">
                                              <a:solidFill>
                                                <a:srgbClr val="00B050"/>
                                              </a:solidFill>
                                              <a:latin typeface="Cambria Math" panose="02040503050406030204" pitchFamily="18" charset="0"/>
                                            </a:rPr>
                                            <m:t>2</m:t>
                                          </m:r>
                                        </m:sub>
                                      </m:sSub>
                                    </m:e>
                                  </m:mr>
                                </m:m>
                              </m:e>
                            </m:mr>
                            <m:mr>
                              <m:e>
                                <m:m>
                                  <m:mPr>
                                    <m:mcs>
                                      <m:mc>
                                        <m:mcPr>
                                          <m:count m:val="1"/>
                                          <m:mcJc m:val="center"/>
                                        </m:mcPr>
                                      </m:mc>
                                    </m:mcs>
                                    <m:ctrlPr>
                                      <a:rPr lang="en-US" altLang="zh-TW" sz="2800" i="1">
                                        <a:solidFill>
                                          <a:srgbClr val="00B050"/>
                                        </a:solidFill>
                                        <a:latin typeface="Cambria Math" panose="02040503050406030204" pitchFamily="18" charset="0"/>
                                      </a:rPr>
                                    </m:ctrlPr>
                                  </m:mPr>
                                  <m:mr>
                                    <m:e>
                                      <m:r>
                                        <m:rPr>
                                          <m:brk m:alnAt="7"/>
                                        </m:rPr>
                                        <a:rPr lang="en-US" altLang="zh-TW" sz="2800" i="1">
                                          <a:solidFill>
                                            <a:srgbClr val="00B050"/>
                                          </a:solidFill>
                                          <a:latin typeface="Cambria Math" panose="02040503050406030204" pitchFamily="18" charset="0"/>
                                          <a:ea typeface="Cambria Math" panose="02040503050406030204" pitchFamily="18" charset="0"/>
                                        </a:rPr>
                                        <m:t>⋮</m:t>
                                      </m:r>
                                    </m:e>
                                  </m:mr>
                                  <m:mr>
                                    <m:e>
                                      <m:sSub>
                                        <m:sSubPr>
                                          <m:ctrlPr>
                                            <a:rPr lang="en-US" altLang="zh-TW" sz="2800" i="1">
                                              <a:solidFill>
                                                <a:srgbClr val="00B050"/>
                                              </a:solidFill>
                                              <a:latin typeface="Cambria Math" panose="02040503050406030204" pitchFamily="18" charset="0"/>
                                            </a:rPr>
                                          </m:ctrlPr>
                                        </m:sSubPr>
                                        <m:e>
                                          <m:r>
                                            <a:rPr lang="en-US" altLang="zh-TW" sz="2800" i="1">
                                              <a:solidFill>
                                                <a:srgbClr val="00B050"/>
                                              </a:solidFill>
                                              <a:latin typeface="Cambria Math" panose="02040503050406030204" pitchFamily="18" charset="0"/>
                                            </a:rPr>
                                            <m:t>𝑏</m:t>
                                          </m:r>
                                        </m:e>
                                        <m:sub>
                                          <m:r>
                                            <a:rPr lang="en-US" altLang="zh-TW" sz="2800" i="1">
                                              <a:solidFill>
                                                <a:srgbClr val="00B050"/>
                                              </a:solidFill>
                                              <a:latin typeface="Cambria Math" panose="02040503050406030204" pitchFamily="18" charset="0"/>
                                            </a:rPr>
                                            <m:t>𝑚</m:t>
                                          </m:r>
                                        </m:sub>
                                      </m:sSub>
                                    </m:e>
                                  </m:mr>
                                </m:m>
                              </m:e>
                            </m:mr>
                          </m:m>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p:sp>
            <p:nvSpPr>
              <p:cNvPr id="10" name="文字方塊 24">
                <a:extLst>
                  <a:ext uri="{FF2B5EF4-FFF2-40B4-BE49-F238E27FC236}">
                    <a16:creationId xmlns:a16="http://schemas.microsoft.com/office/drawing/2014/main" id="{77A1288E-F63F-4CB7-A97D-AE937B71BCB9}"/>
                  </a:ext>
                </a:extLst>
              </p:cNvPr>
              <p:cNvSpPr txBox="1">
                <a:spLocks noRot="1" noChangeAspect="1" noMove="1" noResize="1" noEditPoints="1" noAdjustHandles="1" noChangeArrowheads="1" noChangeShapeType="1" noTextEdit="1"/>
              </p:cNvSpPr>
              <p:nvPr/>
            </p:nvSpPr>
            <p:spPr>
              <a:xfrm>
                <a:off x="7340600" y="1651996"/>
                <a:ext cx="1500667" cy="1655005"/>
              </a:xfrm>
              <a:prstGeom prst="rect">
                <a:avLst/>
              </a:prstGeom>
              <a:blipFill>
                <a:blip r:embed="rId4"/>
                <a:stretch>
                  <a:fillRect/>
                </a:stretch>
              </a:blipFill>
            </p:spPr>
            <p:txBody>
              <a:bodyPr/>
              <a:lstStyle/>
              <a:p>
                <a:r>
                  <a:rPr lang="en-US">
                    <a:noFill/>
                  </a:rPr>
                  <a:t> </a:t>
                </a:r>
              </a:p>
            </p:txBody>
          </p:sp>
        </mc:Fallback>
      </mc:AlternateContent>
      <p:pic>
        <p:nvPicPr>
          <p:cNvPr id="12" name="圖片 11">
            <a:extLst>
              <a:ext uri="{FF2B5EF4-FFF2-40B4-BE49-F238E27FC236}">
                <a16:creationId xmlns:a16="http://schemas.microsoft.com/office/drawing/2014/main" id="{EE275FBE-5925-4633-8276-83D43935806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611528" y="4147631"/>
            <a:ext cx="6614863" cy="1876520"/>
          </a:xfrm>
          <a:prstGeom prst="rect">
            <a:avLst/>
          </a:prstGeom>
        </p:spPr>
      </p:pic>
      <p:sp>
        <p:nvSpPr>
          <p:cNvPr id="13" name="矩形 13">
            <a:extLst>
              <a:ext uri="{FF2B5EF4-FFF2-40B4-BE49-F238E27FC236}">
                <a16:creationId xmlns:a16="http://schemas.microsoft.com/office/drawing/2014/main" id="{F8137519-F322-4003-B3CF-6174470BFD7A}"/>
              </a:ext>
            </a:extLst>
          </p:cNvPr>
          <p:cNvSpPr/>
          <p:nvPr/>
        </p:nvSpPr>
        <p:spPr>
          <a:xfrm>
            <a:off x="6447909" y="6257158"/>
            <a:ext cx="2541145" cy="461665"/>
          </a:xfrm>
          <a:prstGeom prst="rect">
            <a:avLst/>
          </a:prstGeom>
        </p:spPr>
        <p:txBody>
          <a:bodyPr wrap="none">
            <a:spAutoFit/>
          </a:bodyPr>
          <a:lstStyle/>
          <a:p>
            <a:r>
              <a:rPr kumimoji="1" lang="en-US" altLang="zh-TW" sz="2400" b="1" dirty="0">
                <a:solidFill>
                  <a:srgbClr val="FF0000"/>
                </a:solidFill>
              </a:rPr>
              <a:t>augmented matrix</a:t>
            </a:r>
            <a:endParaRPr lang="zh-TW" altLang="en-US" sz="2400" dirty="0"/>
          </a:p>
        </p:txBody>
      </p:sp>
      <p:sp>
        <p:nvSpPr>
          <p:cNvPr id="14" name="向右箭號 5">
            <a:extLst>
              <a:ext uri="{FF2B5EF4-FFF2-40B4-BE49-F238E27FC236}">
                <a16:creationId xmlns:a16="http://schemas.microsoft.com/office/drawing/2014/main" id="{BC34B9E2-635D-4602-A00D-8720FC7DBD17}"/>
              </a:ext>
            </a:extLst>
          </p:cNvPr>
          <p:cNvSpPr/>
          <p:nvPr/>
        </p:nvSpPr>
        <p:spPr>
          <a:xfrm>
            <a:off x="2338655" y="4871065"/>
            <a:ext cx="723332" cy="429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0372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BA72-D760-4AB3-ABBF-B5E1CB8BD261}"/>
              </a:ext>
            </a:extLst>
          </p:cNvPr>
          <p:cNvSpPr>
            <a:spLocks noGrp="1"/>
          </p:cNvSpPr>
          <p:nvPr>
            <p:ph type="title"/>
          </p:nvPr>
        </p:nvSpPr>
        <p:spPr>
          <a:solidFill>
            <a:srgbClr val="92D050"/>
          </a:solidFill>
        </p:spPr>
        <p:txBody>
          <a:bodyPr/>
          <a:lstStyle/>
          <a:p>
            <a:r>
              <a:rPr lang="en-US" b="1" dirty="0"/>
              <a:t>Elementary Transformations</a:t>
            </a:r>
          </a:p>
        </p:txBody>
      </p:sp>
      <p:sp>
        <p:nvSpPr>
          <p:cNvPr id="3" name="Content Placeholder 2">
            <a:extLst>
              <a:ext uri="{FF2B5EF4-FFF2-40B4-BE49-F238E27FC236}">
                <a16:creationId xmlns:a16="http://schemas.microsoft.com/office/drawing/2014/main" id="{26CB19C0-1CD5-4D58-9DFB-1863D247ECEE}"/>
              </a:ext>
            </a:extLst>
          </p:cNvPr>
          <p:cNvSpPr>
            <a:spLocks noGrp="1"/>
          </p:cNvSpPr>
          <p:nvPr>
            <p:ph idx="1"/>
          </p:nvPr>
        </p:nvSpPr>
        <p:spPr>
          <a:xfrm>
            <a:off x="838200" y="1825625"/>
            <a:ext cx="10515600" cy="4184477"/>
          </a:xfrm>
        </p:spPr>
        <p:txBody>
          <a:bodyPr>
            <a:normAutofit/>
          </a:bodyPr>
          <a:lstStyle/>
          <a:p>
            <a:r>
              <a:rPr lang="en-US" sz="3200" dirty="0"/>
              <a:t>Exchange of two equations (rows in the matrix representing the system of equations)</a:t>
            </a:r>
          </a:p>
          <a:p>
            <a:r>
              <a:rPr lang="en-US" sz="3200" dirty="0"/>
              <a:t>Multiplication of an equation (row) with a constant λ ∈ R\{0}</a:t>
            </a:r>
          </a:p>
          <a:p>
            <a:r>
              <a:rPr lang="en-US" sz="3200" dirty="0"/>
              <a:t> Addition of two equations (rows)</a:t>
            </a:r>
          </a:p>
        </p:txBody>
      </p:sp>
    </p:spTree>
    <p:extLst>
      <p:ext uri="{BB962C8B-B14F-4D97-AF65-F5344CB8AC3E}">
        <p14:creationId xmlns:p14="http://schemas.microsoft.com/office/powerpoint/2010/main" val="1931215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25B5-4782-42DD-9452-D692BC97AD5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46CC0861-1BFA-4232-95C3-387F4D261B06}"/>
              </a:ext>
            </a:extLst>
          </p:cNvPr>
          <p:cNvSpPr>
            <a:spLocks noGrp="1"/>
          </p:cNvSpPr>
          <p:nvPr>
            <p:ph idx="1"/>
          </p:nvPr>
        </p:nvSpPr>
        <p:spPr/>
        <p:txBody>
          <a:bodyPr/>
          <a:lstStyle/>
          <a:p>
            <a:r>
              <a:rPr lang="en-US" dirty="0"/>
              <a:t>For a ∈ R, we seek all solutions of the following system of equations:</a:t>
            </a:r>
          </a:p>
          <a:p>
            <a:endParaRPr lang="en-US" dirty="0"/>
          </a:p>
        </p:txBody>
      </p:sp>
      <p:pic>
        <p:nvPicPr>
          <p:cNvPr id="5" name="Picture 4">
            <a:extLst>
              <a:ext uri="{FF2B5EF4-FFF2-40B4-BE49-F238E27FC236}">
                <a16:creationId xmlns:a16="http://schemas.microsoft.com/office/drawing/2014/main" id="{201B104A-9F11-4395-906C-4634005B35EB}"/>
              </a:ext>
            </a:extLst>
          </p:cNvPr>
          <p:cNvPicPr>
            <a:picLocks noChangeAspect="1"/>
          </p:cNvPicPr>
          <p:nvPr/>
        </p:nvPicPr>
        <p:blipFill>
          <a:blip r:embed="rId2"/>
          <a:stretch>
            <a:fillRect/>
          </a:stretch>
        </p:blipFill>
        <p:spPr>
          <a:xfrm>
            <a:off x="3551267" y="2428875"/>
            <a:ext cx="4457700" cy="1353416"/>
          </a:xfrm>
          <a:prstGeom prst="rect">
            <a:avLst/>
          </a:prstGeom>
        </p:spPr>
      </p:pic>
      <p:pic>
        <p:nvPicPr>
          <p:cNvPr id="7" name="Picture 6">
            <a:extLst>
              <a:ext uri="{FF2B5EF4-FFF2-40B4-BE49-F238E27FC236}">
                <a16:creationId xmlns:a16="http://schemas.microsoft.com/office/drawing/2014/main" id="{59D70899-F543-470A-9E0D-060357F466AC}"/>
              </a:ext>
            </a:extLst>
          </p:cNvPr>
          <p:cNvPicPr>
            <a:picLocks noChangeAspect="1"/>
          </p:cNvPicPr>
          <p:nvPr/>
        </p:nvPicPr>
        <p:blipFill>
          <a:blip r:embed="rId3"/>
          <a:stretch>
            <a:fillRect/>
          </a:stretch>
        </p:blipFill>
        <p:spPr>
          <a:xfrm>
            <a:off x="2139314" y="4001294"/>
            <a:ext cx="3524250" cy="1353416"/>
          </a:xfrm>
          <a:prstGeom prst="rect">
            <a:avLst/>
          </a:prstGeom>
        </p:spPr>
      </p:pic>
      <p:sp>
        <p:nvSpPr>
          <p:cNvPr id="8" name="矩形 13">
            <a:extLst>
              <a:ext uri="{FF2B5EF4-FFF2-40B4-BE49-F238E27FC236}">
                <a16:creationId xmlns:a16="http://schemas.microsoft.com/office/drawing/2014/main" id="{E37EE95C-D99A-4372-A1AC-7E1E6DF299D0}"/>
              </a:ext>
            </a:extLst>
          </p:cNvPr>
          <p:cNvSpPr/>
          <p:nvPr/>
        </p:nvSpPr>
        <p:spPr>
          <a:xfrm>
            <a:off x="288178" y="4253790"/>
            <a:ext cx="1440869" cy="830997"/>
          </a:xfrm>
          <a:prstGeom prst="rect">
            <a:avLst/>
          </a:prstGeom>
        </p:spPr>
        <p:txBody>
          <a:bodyPr wrap="square">
            <a:spAutoFit/>
          </a:bodyPr>
          <a:lstStyle/>
          <a:p>
            <a:r>
              <a:rPr kumimoji="1" lang="en-US" altLang="zh-TW" sz="2400" b="1" dirty="0">
                <a:solidFill>
                  <a:srgbClr val="FF0000"/>
                </a:solidFill>
              </a:rPr>
              <a:t>augmented matrix: </a:t>
            </a:r>
            <a:endParaRPr lang="zh-TW" altLang="en-US" sz="2400" dirty="0"/>
          </a:p>
        </p:txBody>
      </p:sp>
    </p:spTree>
    <p:extLst>
      <p:ext uri="{BB962C8B-B14F-4D97-AF65-F5344CB8AC3E}">
        <p14:creationId xmlns:p14="http://schemas.microsoft.com/office/powerpoint/2010/main" val="27374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5CEB-998A-4F42-B638-9AB5149F050C}"/>
              </a:ext>
            </a:extLst>
          </p:cNvPr>
          <p:cNvSpPr>
            <a:spLocks noGrp="1"/>
          </p:cNvSpPr>
          <p:nvPr>
            <p:ph type="title"/>
          </p:nvPr>
        </p:nvSpPr>
        <p:spPr>
          <a:xfrm>
            <a:off x="987828" y="99118"/>
            <a:ext cx="10907685" cy="1325563"/>
          </a:xfrm>
          <a:solidFill>
            <a:schemeClr val="accent6">
              <a:lumMod val="60000"/>
              <a:lumOff val="40000"/>
            </a:schemeClr>
          </a:solidFill>
        </p:spPr>
        <p:txBody>
          <a:bodyPr/>
          <a:lstStyle/>
          <a:p>
            <a:r>
              <a:rPr lang="en-US" b="1" dirty="0"/>
              <a:t>COURSE LEARNING OUTCOMES </a:t>
            </a:r>
            <a:r>
              <a:rPr lang="en-US" dirty="0"/>
              <a:t>(CLOs)</a:t>
            </a:r>
          </a:p>
        </p:txBody>
      </p:sp>
      <p:graphicFrame>
        <p:nvGraphicFramePr>
          <p:cNvPr id="7" name="Content Placeholder 6">
            <a:extLst>
              <a:ext uri="{FF2B5EF4-FFF2-40B4-BE49-F238E27FC236}">
                <a16:creationId xmlns:a16="http://schemas.microsoft.com/office/drawing/2014/main" id="{61A3816E-DEE4-459C-ACEE-499FB98E6A3E}"/>
              </a:ext>
            </a:extLst>
          </p:cNvPr>
          <p:cNvGraphicFramePr>
            <a:graphicFrameLocks noGrp="1"/>
          </p:cNvGraphicFramePr>
          <p:nvPr>
            <p:ph idx="1"/>
            <p:extLst>
              <p:ext uri="{D42A27DB-BD31-4B8C-83A1-F6EECF244321}">
                <p14:modId xmlns:p14="http://schemas.microsoft.com/office/powerpoint/2010/main" val="743567765"/>
              </p:ext>
            </p:extLst>
          </p:nvPr>
        </p:nvGraphicFramePr>
        <p:xfrm>
          <a:off x="987829" y="1557684"/>
          <a:ext cx="10849494" cy="4251960"/>
        </p:xfrm>
        <a:graphic>
          <a:graphicData uri="http://schemas.openxmlformats.org/drawingml/2006/table">
            <a:tbl>
              <a:tblPr bandRow="1"/>
              <a:tblGrid>
                <a:gridCol w="1349693">
                  <a:extLst>
                    <a:ext uri="{9D8B030D-6E8A-4147-A177-3AD203B41FA5}">
                      <a16:colId xmlns:a16="http://schemas.microsoft.com/office/drawing/2014/main" val="1138701679"/>
                    </a:ext>
                  </a:extLst>
                </a:gridCol>
                <a:gridCol w="6328197">
                  <a:extLst>
                    <a:ext uri="{9D8B030D-6E8A-4147-A177-3AD203B41FA5}">
                      <a16:colId xmlns:a16="http://schemas.microsoft.com/office/drawing/2014/main" val="3375112465"/>
                    </a:ext>
                  </a:extLst>
                </a:gridCol>
                <a:gridCol w="1853085">
                  <a:extLst>
                    <a:ext uri="{9D8B030D-6E8A-4147-A177-3AD203B41FA5}">
                      <a16:colId xmlns:a16="http://schemas.microsoft.com/office/drawing/2014/main" val="2424960383"/>
                    </a:ext>
                  </a:extLst>
                </a:gridCol>
                <a:gridCol w="1318519">
                  <a:extLst>
                    <a:ext uri="{9D8B030D-6E8A-4147-A177-3AD203B41FA5}">
                      <a16:colId xmlns:a16="http://schemas.microsoft.com/office/drawing/2014/main" val="244657569"/>
                    </a:ext>
                  </a:extLst>
                </a:gridCol>
              </a:tblGrid>
              <a:tr h="648265">
                <a:tc>
                  <a:txBody>
                    <a:bodyPr/>
                    <a:lstStyle/>
                    <a:p>
                      <a:pPr algn="ctr">
                        <a:spcBef>
                          <a:spcPts val="300"/>
                        </a:spcBef>
                        <a:spcAft>
                          <a:spcPts val="300"/>
                        </a:spcAft>
                        <a:tabLst>
                          <a:tab pos="180340" algn="l"/>
                          <a:tab pos="3780790" algn="l"/>
                        </a:tabLst>
                      </a:pPr>
                      <a:r>
                        <a:rPr lang="de-DE" sz="2400" b="1">
                          <a:effectLst/>
                          <a:latin typeface="Times New Roman" panose="02020603050405020304" pitchFamily="18" charset="0"/>
                          <a:ea typeface="Times New Roman" panose="02020603050405020304" pitchFamily="18" charset="0"/>
                        </a:rPr>
                        <a:t>CLOs</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tc>
                  <a:txBody>
                    <a:bodyPr/>
                    <a:lstStyle/>
                    <a:p>
                      <a:pPr algn="ctr">
                        <a:spcBef>
                          <a:spcPts val="300"/>
                        </a:spcBef>
                        <a:spcAft>
                          <a:spcPts val="300"/>
                        </a:spcAft>
                        <a:tabLst>
                          <a:tab pos="180340" algn="l"/>
                          <a:tab pos="3780790" algn="l"/>
                        </a:tabLst>
                      </a:pPr>
                      <a:r>
                        <a:rPr lang="de-DE" sz="2400" b="1">
                          <a:solidFill>
                            <a:srgbClr val="000000"/>
                          </a:solidFill>
                          <a:effectLst/>
                          <a:latin typeface="Times New Roman" panose="02020603050405020304" pitchFamily="18" charset="0"/>
                          <a:ea typeface="Times New Roman" panose="02020603050405020304" pitchFamily="18" charset="0"/>
                        </a:rPr>
                        <a:t>Mô tả </a:t>
                      </a:r>
                      <a:r>
                        <a:rPr lang="de-DE" sz="2400" i="1">
                          <a:solidFill>
                            <a:srgbClr val="000000"/>
                          </a:solidFill>
                          <a:effectLst/>
                          <a:latin typeface="Times New Roman" panose="02020603050405020304" pitchFamily="18" charset="0"/>
                          <a:ea typeface="Times New Roman" panose="02020603050405020304" pitchFamily="18" charset="0"/>
                        </a:rPr>
                        <a:t>(Sau khi học xong học phần này, người học có thể)</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tc>
                  <a:txBody>
                    <a:bodyPr/>
                    <a:lstStyle/>
                    <a:p>
                      <a:pPr algn="ctr">
                        <a:spcBef>
                          <a:spcPts val="300"/>
                        </a:spcBef>
                        <a:spcAft>
                          <a:spcPts val="300"/>
                        </a:spcAft>
                        <a:tabLst>
                          <a:tab pos="180340" algn="l"/>
                          <a:tab pos="3780790" algn="l"/>
                        </a:tabLst>
                      </a:pPr>
                      <a:r>
                        <a:rPr lang="de-DE" sz="2400" b="1" dirty="0">
                          <a:solidFill>
                            <a:srgbClr val="FF0000"/>
                          </a:solidFill>
                          <a:effectLst/>
                          <a:latin typeface="Times New Roman" panose="02020603050405020304" pitchFamily="18" charset="0"/>
                          <a:ea typeface="Times New Roman" panose="02020603050405020304" pitchFamily="18" charset="0"/>
                        </a:rPr>
                        <a:t>ELO(s)</a:t>
                      </a:r>
                      <a:endParaRPr lang="en-US" sz="2400" dirty="0">
                        <a:effectLst/>
                        <a:latin typeface="Times New Roman" panose="02020603050405020304" pitchFamily="18" charset="0"/>
                        <a:ea typeface="Times New Roman" panose="02020603050405020304" pitchFamily="18" charset="0"/>
                      </a:endParaRPr>
                    </a:p>
                    <a:p>
                      <a:pPr algn="ctr">
                        <a:spcBef>
                          <a:spcPts val="300"/>
                        </a:spcBef>
                        <a:spcAft>
                          <a:spcPts val="300"/>
                        </a:spcAft>
                        <a:tabLst>
                          <a:tab pos="180340" algn="l"/>
                          <a:tab pos="3780790" algn="l"/>
                        </a:tabLst>
                      </a:pPr>
                      <a:r>
                        <a:rPr lang="de-DE" sz="2400" b="1" dirty="0">
                          <a:solidFill>
                            <a:srgbClr val="FF0000"/>
                          </a:solidFill>
                          <a:effectLst/>
                          <a:latin typeface="Times New Roman" panose="02020603050405020304" pitchFamily="18" charset="0"/>
                          <a:ea typeface="Times New Roman" panose="02020603050405020304" pitchFamily="18" charset="0"/>
                        </a:rPr>
                        <a:t>/PI(s)</a:t>
                      </a:r>
                      <a:endParaRPr lang="en-US"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tc>
                  <a:txBody>
                    <a:bodyPr/>
                    <a:lstStyle/>
                    <a:p>
                      <a:pPr algn="ctr">
                        <a:spcBef>
                          <a:spcPts val="300"/>
                        </a:spcBef>
                        <a:spcAft>
                          <a:spcPts val="300"/>
                        </a:spcAft>
                        <a:tabLst>
                          <a:tab pos="180340" algn="l"/>
                          <a:tab pos="3780790" algn="l"/>
                        </a:tabLst>
                      </a:pPr>
                      <a:r>
                        <a:rPr lang="de-DE" sz="2400" b="1" dirty="0">
                          <a:solidFill>
                            <a:srgbClr val="000000"/>
                          </a:solidFill>
                          <a:effectLst/>
                          <a:latin typeface="Times New Roman" panose="02020603050405020304" pitchFamily="18" charset="0"/>
                          <a:ea typeface="Times New Roman" panose="02020603050405020304" pitchFamily="18" charset="0"/>
                        </a:rPr>
                        <a:t>Trình độ năng lực</a:t>
                      </a:r>
                      <a:endParaRPr lang="en-US" sz="24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extLst>
                  <a:ext uri="{0D108BD9-81ED-4DB2-BD59-A6C34878D82A}">
                    <a16:rowId xmlns:a16="http://schemas.microsoft.com/office/drawing/2014/main" val="1527401957"/>
                  </a:ext>
                </a:extLst>
              </a:tr>
              <a:tr h="1564777">
                <a:tc>
                  <a:txBody>
                    <a:bodyPr/>
                    <a:lstStyle/>
                    <a:p>
                      <a:pPr algn="ctr">
                        <a:spcBef>
                          <a:spcPts val="600"/>
                        </a:spcBef>
                        <a:spcAft>
                          <a:spcPts val="600"/>
                        </a:spcAft>
                        <a:tabLst>
                          <a:tab pos="180340" algn="l"/>
                          <a:tab pos="3780790" algn="l"/>
                        </a:tabLst>
                      </a:pPr>
                      <a:r>
                        <a:rPr lang="de-DE" sz="2400" b="1">
                          <a:effectLst/>
                          <a:latin typeface="Times New Roman" panose="02020603050405020304" pitchFamily="18" charset="0"/>
                          <a:ea typeface="Times New Roman" panose="02020603050405020304" pitchFamily="18" charset="0"/>
                        </a:rPr>
                        <a:t>CLO1</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600"/>
                        </a:spcBef>
                        <a:spcAft>
                          <a:spcPts val="600"/>
                        </a:spcAft>
                      </a:pPr>
                      <a:r>
                        <a:rPr lang="de-DE" sz="2400">
                          <a:effectLst/>
                          <a:latin typeface="Times New Roman" panose="02020603050405020304" pitchFamily="18" charset="0"/>
                          <a:ea typeface="Times New Roman" panose="02020603050405020304" pitchFamily="18" charset="0"/>
                        </a:rPr>
                        <a:t>Kiến thức cơ sở toán cho trí tuệ nhân tạo bao gồm đại số tuyến tính, giải tích vector, hình học giải tích, phân tích ma trận, xác suất,  phân phối và tối ưu.</a:t>
                      </a:r>
                      <a:endParaRPr lang="en-US" sz="2400">
                        <a:effectLst/>
                        <a:latin typeface="Times New Roman" panose="02020603050405020304" pitchFamily="18" charset="0"/>
                        <a:ea typeface="Times New Roman" panose="02020603050405020304" pitchFamily="18" charset="0"/>
                      </a:endParaRPr>
                    </a:p>
                    <a:p>
                      <a:pPr>
                        <a:spcBef>
                          <a:spcPts val="600"/>
                        </a:spcBef>
                        <a:spcAft>
                          <a:spcPts val="600"/>
                        </a:spcAft>
                      </a:pPr>
                      <a:r>
                        <a:rPr lang="de-DE" sz="2400">
                          <a:effectLst/>
                          <a:latin typeface="Times New Roman" panose="02020603050405020304" pitchFamily="18" charset="0"/>
                          <a:ea typeface="Times New Roman" panose="02020603050405020304" pitchFamily="18" charset="0"/>
                        </a:rPr>
                        <a:t>Kiến thức toán cho trí tuệ nhân tạo như hồi quy, giảm bớt số chiều, ước lượng hàm mật độ và phân lớp.</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tabLst>
                          <a:tab pos="180340" algn="l"/>
                          <a:tab pos="3780790" algn="l"/>
                        </a:tabLst>
                      </a:pPr>
                      <a:r>
                        <a:rPr lang="de-DE" sz="2400">
                          <a:effectLst/>
                          <a:latin typeface="Times New Roman" panose="02020603050405020304" pitchFamily="18" charset="0"/>
                          <a:ea typeface="Times New Roman" panose="02020603050405020304" pitchFamily="18" charset="0"/>
                        </a:rPr>
                        <a:t>PI1.2</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tabLst>
                          <a:tab pos="180340" algn="l"/>
                          <a:tab pos="3780790" algn="l"/>
                        </a:tabLst>
                      </a:pPr>
                      <a:r>
                        <a:rPr lang="de-DE" sz="2400" dirty="0">
                          <a:effectLst/>
                          <a:latin typeface="Times New Roman" panose="02020603050405020304" pitchFamily="18" charset="0"/>
                          <a:ea typeface="Times New Roman" panose="02020603050405020304" pitchFamily="18" charset="0"/>
                        </a:rPr>
                        <a:t>3</a:t>
                      </a:r>
                      <a:endParaRPr lang="en-US"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8741350"/>
                  </a:ext>
                </a:extLst>
              </a:tr>
              <a:tr h="536495">
                <a:tc>
                  <a:txBody>
                    <a:bodyPr/>
                    <a:lstStyle/>
                    <a:p>
                      <a:pPr algn="ctr">
                        <a:spcBef>
                          <a:spcPts val="600"/>
                        </a:spcBef>
                        <a:spcAft>
                          <a:spcPts val="600"/>
                        </a:spcAft>
                        <a:tabLst>
                          <a:tab pos="180340" algn="l"/>
                          <a:tab pos="3780790" algn="l"/>
                        </a:tabLst>
                      </a:pPr>
                      <a:r>
                        <a:rPr lang="de-DE" sz="2400" b="1">
                          <a:effectLst/>
                          <a:latin typeface="Times New Roman" panose="02020603050405020304" pitchFamily="18" charset="0"/>
                          <a:ea typeface="Times New Roman" panose="02020603050405020304" pitchFamily="18" charset="0"/>
                        </a:rPr>
                        <a:t>CLO2</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600"/>
                        </a:spcBef>
                        <a:spcAft>
                          <a:spcPts val="600"/>
                        </a:spcAft>
                        <a:tabLst>
                          <a:tab pos="180340" algn="l"/>
                          <a:tab pos="3780790" algn="l"/>
                        </a:tabLst>
                      </a:pPr>
                      <a:r>
                        <a:rPr lang="de-DE" sz="2400">
                          <a:effectLst/>
                          <a:latin typeface="Times New Roman" panose="02020603050405020304" pitchFamily="18" charset="0"/>
                          <a:ea typeface="Times New Roman" panose="02020603050405020304" pitchFamily="18" charset="0"/>
                        </a:rPr>
                        <a:t>Đọc hiểu, tìm kiếm tài liệu tiếng Anh về toán cho trí tuệ nhân tạo.</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tabLst>
                          <a:tab pos="180340" algn="l"/>
                          <a:tab pos="3780790" algn="l"/>
                        </a:tabLst>
                      </a:pPr>
                      <a:r>
                        <a:rPr lang="de-DE" sz="2400">
                          <a:effectLst/>
                          <a:latin typeface="Times New Roman" panose="02020603050405020304" pitchFamily="18" charset="0"/>
                          <a:ea typeface="Times New Roman" panose="02020603050405020304" pitchFamily="18" charset="0"/>
                        </a:rPr>
                        <a:t>PI5.3</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tabLst>
                          <a:tab pos="180340" algn="l"/>
                          <a:tab pos="3780790" algn="l"/>
                        </a:tabLst>
                      </a:pPr>
                      <a:r>
                        <a:rPr lang="de-DE" sz="2400" dirty="0">
                          <a:effectLst/>
                          <a:latin typeface="Times New Roman" panose="02020603050405020304" pitchFamily="18" charset="0"/>
                          <a:ea typeface="Times New Roman" panose="02020603050405020304" pitchFamily="18" charset="0"/>
                        </a:rPr>
                        <a:t>4</a:t>
                      </a:r>
                      <a:endParaRPr lang="en-US"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435980"/>
                  </a:ext>
                </a:extLst>
              </a:tr>
            </a:tbl>
          </a:graphicData>
        </a:graphic>
      </p:graphicFrame>
    </p:spTree>
    <p:extLst>
      <p:ext uri="{BB962C8B-B14F-4D97-AF65-F5344CB8AC3E}">
        <p14:creationId xmlns:p14="http://schemas.microsoft.com/office/powerpoint/2010/main" val="1325581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E70A-D59D-48A6-94A2-FB91B3ECA5C0}"/>
              </a:ext>
            </a:extLst>
          </p:cNvPr>
          <p:cNvSpPr>
            <a:spLocks noGrp="1"/>
          </p:cNvSpPr>
          <p:nvPr>
            <p:ph type="title"/>
          </p:nvPr>
        </p:nvSpPr>
        <p:spPr/>
        <p:txBody>
          <a:bodyPr/>
          <a:lstStyle/>
          <a:p>
            <a:r>
              <a:rPr lang="en-US" dirty="0"/>
              <a:t>Example</a:t>
            </a:r>
          </a:p>
        </p:txBody>
      </p:sp>
      <p:pic>
        <p:nvPicPr>
          <p:cNvPr id="5" name="Content Placeholder 4">
            <a:extLst>
              <a:ext uri="{FF2B5EF4-FFF2-40B4-BE49-F238E27FC236}">
                <a16:creationId xmlns:a16="http://schemas.microsoft.com/office/drawing/2014/main" id="{FBC0B52F-35E5-4BD3-8977-FD95E3B4EDF1}"/>
              </a:ext>
            </a:extLst>
          </p:cNvPr>
          <p:cNvPicPr>
            <a:picLocks noGrp="1" noChangeAspect="1"/>
          </p:cNvPicPr>
          <p:nvPr>
            <p:ph idx="1"/>
          </p:nvPr>
        </p:nvPicPr>
        <p:blipFill>
          <a:blip r:embed="rId2"/>
          <a:stretch>
            <a:fillRect/>
          </a:stretch>
        </p:blipFill>
        <p:spPr>
          <a:xfrm>
            <a:off x="849284" y="1858775"/>
            <a:ext cx="4762500" cy="1441378"/>
          </a:xfrm>
        </p:spPr>
      </p:pic>
      <p:sp>
        <p:nvSpPr>
          <p:cNvPr id="6" name="Arrow: Right 5">
            <a:extLst>
              <a:ext uri="{FF2B5EF4-FFF2-40B4-BE49-F238E27FC236}">
                <a16:creationId xmlns:a16="http://schemas.microsoft.com/office/drawing/2014/main" id="{0C5D60A0-8D42-4B99-B470-6FC70C4F463E}"/>
              </a:ext>
            </a:extLst>
          </p:cNvPr>
          <p:cNvSpPr/>
          <p:nvPr/>
        </p:nvSpPr>
        <p:spPr>
          <a:xfrm>
            <a:off x="5793971" y="2485505"/>
            <a:ext cx="889462"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A25957-4F6F-4D75-BFAD-CE70ECCFBA25}"/>
              </a:ext>
            </a:extLst>
          </p:cNvPr>
          <p:cNvPicPr>
            <a:picLocks noChangeAspect="1"/>
          </p:cNvPicPr>
          <p:nvPr/>
        </p:nvPicPr>
        <p:blipFill>
          <a:blip r:embed="rId3"/>
          <a:stretch>
            <a:fillRect/>
          </a:stretch>
        </p:blipFill>
        <p:spPr>
          <a:xfrm>
            <a:off x="688310" y="3784224"/>
            <a:ext cx="4314825" cy="1441378"/>
          </a:xfrm>
          <a:prstGeom prst="rect">
            <a:avLst/>
          </a:prstGeom>
        </p:spPr>
      </p:pic>
      <p:pic>
        <p:nvPicPr>
          <p:cNvPr id="10" name="Picture 9">
            <a:extLst>
              <a:ext uri="{FF2B5EF4-FFF2-40B4-BE49-F238E27FC236}">
                <a16:creationId xmlns:a16="http://schemas.microsoft.com/office/drawing/2014/main" id="{ADE1633E-BB1F-4A1A-BFD6-44DF4AC0FFC2}"/>
              </a:ext>
            </a:extLst>
          </p:cNvPr>
          <p:cNvPicPr>
            <a:picLocks noChangeAspect="1"/>
          </p:cNvPicPr>
          <p:nvPr/>
        </p:nvPicPr>
        <p:blipFill>
          <a:blip r:embed="rId4"/>
          <a:stretch>
            <a:fillRect/>
          </a:stretch>
        </p:blipFill>
        <p:spPr>
          <a:xfrm>
            <a:off x="6865620" y="1872192"/>
            <a:ext cx="3609975" cy="1325563"/>
          </a:xfrm>
          <a:prstGeom prst="rect">
            <a:avLst/>
          </a:prstGeom>
        </p:spPr>
      </p:pic>
      <p:sp>
        <p:nvSpPr>
          <p:cNvPr id="11" name="Arrow: Right 10">
            <a:extLst>
              <a:ext uri="{FF2B5EF4-FFF2-40B4-BE49-F238E27FC236}">
                <a16:creationId xmlns:a16="http://schemas.microsoft.com/office/drawing/2014/main" id="{E560C7B5-00C2-43DC-B216-7D7B7CD2C2BB}"/>
              </a:ext>
            </a:extLst>
          </p:cNvPr>
          <p:cNvSpPr/>
          <p:nvPr/>
        </p:nvSpPr>
        <p:spPr>
          <a:xfrm>
            <a:off x="5721927" y="4380222"/>
            <a:ext cx="889462"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3F3D3FE-DF06-4EFF-A4A5-A651BD494F25}"/>
              </a:ext>
            </a:extLst>
          </p:cNvPr>
          <p:cNvPicPr>
            <a:picLocks noChangeAspect="1"/>
          </p:cNvPicPr>
          <p:nvPr/>
        </p:nvPicPr>
        <p:blipFill>
          <a:blip r:embed="rId5"/>
          <a:stretch>
            <a:fillRect/>
          </a:stretch>
        </p:blipFill>
        <p:spPr>
          <a:xfrm>
            <a:off x="6865619" y="3717440"/>
            <a:ext cx="3683231" cy="1325563"/>
          </a:xfrm>
          <a:prstGeom prst="rect">
            <a:avLst/>
          </a:prstGeom>
        </p:spPr>
      </p:pic>
      <p:pic>
        <p:nvPicPr>
          <p:cNvPr id="15" name="Picture 14">
            <a:extLst>
              <a:ext uri="{FF2B5EF4-FFF2-40B4-BE49-F238E27FC236}">
                <a16:creationId xmlns:a16="http://schemas.microsoft.com/office/drawing/2014/main" id="{C27DCDF3-4506-41F7-B147-7964330847A7}"/>
              </a:ext>
            </a:extLst>
          </p:cNvPr>
          <p:cNvPicPr>
            <a:picLocks noChangeAspect="1"/>
          </p:cNvPicPr>
          <p:nvPr/>
        </p:nvPicPr>
        <p:blipFill>
          <a:blip r:embed="rId6"/>
          <a:stretch>
            <a:fillRect/>
          </a:stretch>
        </p:blipFill>
        <p:spPr>
          <a:xfrm>
            <a:off x="688310" y="5577148"/>
            <a:ext cx="4572000" cy="990600"/>
          </a:xfrm>
          <a:prstGeom prst="rect">
            <a:avLst/>
          </a:prstGeom>
        </p:spPr>
      </p:pic>
      <p:pic>
        <p:nvPicPr>
          <p:cNvPr id="17" name="Picture 16">
            <a:extLst>
              <a:ext uri="{FF2B5EF4-FFF2-40B4-BE49-F238E27FC236}">
                <a16:creationId xmlns:a16="http://schemas.microsoft.com/office/drawing/2014/main" id="{8DBFE8B6-F792-4775-A939-8D56E3A8FDEE}"/>
              </a:ext>
            </a:extLst>
          </p:cNvPr>
          <p:cNvPicPr>
            <a:picLocks noChangeAspect="1"/>
          </p:cNvPicPr>
          <p:nvPr/>
        </p:nvPicPr>
        <p:blipFill>
          <a:blip r:embed="rId7"/>
          <a:stretch>
            <a:fillRect/>
          </a:stretch>
        </p:blipFill>
        <p:spPr>
          <a:xfrm>
            <a:off x="6884670" y="5286895"/>
            <a:ext cx="3590925" cy="1146636"/>
          </a:xfrm>
          <a:prstGeom prst="rect">
            <a:avLst/>
          </a:prstGeom>
        </p:spPr>
      </p:pic>
      <p:sp>
        <p:nvSpPr>
          <p:cNvPr id="18" name="Arrow: Right 17">
            <a:extLst>
              <a:ext uri="{FF2B5EF4-FFF2-40B4-BE49-F238E27FC236}">
                <a16:creationId xmlns:a16="http://schemas.microsoft.com/office/drawing/2014/main" id="{6182A2D8-19F3-434C-9CEE-B27D894D47A0}"/>
              </a:ext>
            </a:extLst>
          </p:cNvPr>
          <p:cNvSpPr/>
          <p:nvPr/>
        </p:nvSpPr>
        <p:spPr>
          <a:xfrm>
            <a:off x="5611784" y="5860213"/>
            <a:ext cx="889462"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206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01DB-43B9-4EC7-B181-34F1FC1798B3}"/>
              </a:ext>
            </a:extLst>
          </p:cNvPr>
          <p:cNvSpPr>
            <a:spLocks noGrp="1"/>
          </p:cNvSpPr>
          <p:nvPr>
            <p:ph type="title"/>
          </p:nvPr>
        </p:nvSpPr>
        <p:spPr/>
        <p:txBody>
          <a:bodyPr/>
          <a:lstStyle/>
          <a:p>
            <a:r>
              <a:rPr lang="en-US" dirty="0"/>
              <a:t>Example</a:t>
            </a:r>
          </a:p>
        </p:txBody>
      </p:sp>
      <p:pic>
        <p:nvPicPr>
          <p:cNvPr id="5" name="Content Placeholder 4">
            <a:extLst>
              <a:ext uri="{FF2B5EF4-FFF2-40B4-BE49-F238E27FC236}">
                <a16:creationId xmlns:a16="http://schemas.microsoft.com/office/drawing/2014/main" id="{E0FD886B-9720-464A-B9F0-DC188B43D592}"/>
              </a:ext>
            </a:extLst>
          </p:cNvPr>
          <p:cNvPicPr>
            <a:picLocks noGrp="1" noChangeAspect="1"/>
          </p:cNvPicPr>
          <p:nvPr>
            <p:ph idx="1"/>
          </p:nvPr>
        </p:nvPicPr>
        <p:blipFill>
          <a:blip r:embed="rId2"/>
          <a:stretch>
            <a:fillRect/>
          </a:stretch>
        </p:blipFill>
        <p:spPr>
          <a:xfrm>
            <a:off x="816464" y="1496747"/>
            <a:ext cx="4181475" cy="1408040"/>
          </a:xfrm>
        </p:spPr>
      </p:pic>
      <p:sp>
        <p:nvSpPr>
          <p:cNvPr id="6" name="Arrow: Right 5">
            <a:extLst>
              <a:ext uri="{FF2B5EF4-FFF2-40B4-BE49-F238E27FC236}">
                <a16:creationId xmlns:a16="http://schemas.microsoft.com/office/drawing/2014/main" id="{039C9BF4-8482-43F7-BED7-09950059DD6F}"/>
              </a:ext>
            </a:extLst>
          </p:cNvPr>
          <p:cNvSpPr/>
          <p:nvPr/>
        </p:nvSpPr>
        <p:spPr>
          <a:xfrm>
            <a:off x="5352357" y="2255884"/>
            <a:ext cx="889462"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6F8661-D648-43F8-9C00-2C86CFA2E0DB}"/>
              </a:ext>
            </a:extLst>
          </p:cNvPr>
          <p:cNvPicPr>
            <a:picLocks noChangeAspect="1"/>
          </p:cNvPicPr>
          <p:nvPr/>
        </p:nvPicPr>
        <p:blipFill>
          <a:blip r:embed="rId3"/>
          <a:stretch>
            <a:fillRect/>
          </a:stretch>
        </p:blipFill>
        <p:spPr>
          <a:xfrm>
            <a:off x="6380407" y="1595719"/>
            <a:ext cx="3590925" cy="1325563"/>
          </a:xfrm>
          <a:prstGeom prst="rect">
            <a:avLst/>
          </a:prstGeom>
        </p:spPr>
      </p:pic>
      <p:sp>
        <p:nvSpPr>
          <p:cNvPr id="10" name="TextBox 9">
            <a:extLst>
              <a:ext uri="{FF2B5EF4-FFF2-40B4-BE49-F238E27FC236}">
                <a16:creationId xmlns:a16="http://schemas.microsoft.com/office/drawing/2014/main" id="{9CC868EA-D0A4-4599-8641-081FC7E18606}"/>
              </a:ext>
            </a:extLst>
          </p:cNvPr>
          <p:cNvSpPr txBox="1"/>
          <p:nvPr/>
        </p:nvSpPr>
        <p:spPr>
          <a:xfrm>
            <a:off x="816464" y="3383895"/>
            <a:ext cx="7920212" cy="523220"/>
          </a:xfrm>
          <a:prstGeom prst="rect">
            <a:avLst/>
          </a:prstGeom>
          <a:noFill/>
        </p:spPr>
        <p:txBody>
          <a:bodyPr wrap="square">
            <a:spAutoFit/>
          </a:bodyPr>
          <a:lstStyle/>
          <a:p>
            <a:r>
              <a:rPr lang="en-US" sz="2800" dirty="0"/>
              <a:t>Only for a = −1 this system can be solved. </a:t>
            </a:r>
          </a:p>
        </p:txBody>
      </p:sp>
      <p:sp>
        <p:nvSpPr>
          <p:cNvPr id="12" name="TextBox 11">
            <a:extLst>
              <a:ext uri="{FF2B5EF4-FFF2-40B4-BE49-F238E27FC236}">
                <a16:creationId xmlns:a16="http://schemas.microsoft.com/office/drawing/2014/main" id="{223D4178-0B6D-4BD1-AD8F-37A745FC783F}"/>
              </a:ext>
            </a:extLst>
          </p:cNvPr>
          <p:cNvSpPr txBox="1"/>
          <p:nvPr/>
        </p:nvSpPr>
        <p:spPr>
          <a:xfrm>
            <a:off x="692120" y="3950946"/>
            <a:ext cx="10958252" cy="954107"/>
          </a:xfrm>
          <a:prstGeom prst="rect">
            <a:avLst/>
          </a:prstGeom>
          <a:noFill/>
        </p:spPr>
        <p:txBody>
          <a:bodyPr wrap="square">
            <a:spAutoFit/>
          </a:bodyPr>
          <a:lstStyle/>
          <a:p>
            <a:r>
              <a:rPr lang="en-US" sz="2800" dirty="0"/>
              <a:t>The general solution, which captures the set of all possible solutions, is</a:t>
            </a:r>
          </a:p>
          <a:p>
            <a:endParaRPr lang="en-US" sz="2800" dirty="0"/>
          </a:p>
        </p:txBody>
      </p:sp>
      <p:pic>
        <p:nvPicPr>
          <p:cNvPr id="14" name="Picture 13">
            <a:extLst>
              <a:ext uri="{FF2B5EF4-FFF2-40B4-BE49-F238E27FC236}">
                <a16:creationId xmlns:a16="http://schemas.microsoft.com/office/drawing/2014/main" id="{18E2861D-7331-48F9-922D-FEA135F3E314}"/>
              </a:ext>
            </a:extLst>
          </p:cNvPr>
          <p:cNvPicPr>
            <a:picLocks noChangeAspect="1"/>
          </p:cNvPicPr>
          <p:nvPr/>
        </p:nvPicPr>
        <p:blipFill>
          <a:blip r:embed="rId4"/>
          <a:stretch>
            <a:fillRect/>
          </a:stretch>
        </p:blipFill>
        <p:spPr>
          <a:xfrm>
            <a:off x="2907201" y="4738188"/>
            <a:ext cx="5455401" cy="1601154"/>
          </a:xfrm>
          <a:prstGeom prst="rect">
            <a:avLst/>
          </a:prstGeom>
        </p:spPr>
      </p:pic>
    </p:spTree>
    <p:extLst>
      <p:ext uri="{BB962C8B-B14F-4D97-AF65-F5344CB8AC3E}">
        <p14:creationId xmlns:p14="http://schemas.microsoft.com/office/powerpoint/2010/main" val="24403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3"/>
          <a:stretch>
            <a:fillRect/>
          </a:stretch>
        </p:blipFill>
        <p:spPr>
          <a:xfrm>
            <a:off x="6275700" y="3838114"/>
            <a:ext cx="3857017" cy="1867091"/>
          </a:xfrm>
          <a:prstGeom prst="rect">
            <a:avLst/>
          </a:prstGeom>
        </p:spPr>
      </p:pic>
      <p:sp>
        <p:nvSpPr>
          <p:cNvPr id="2" name="標題 1"/>
          <p:cNvSpPr>
            <a:spLocks noGrp="1"/>
          </p:cNvSpPr>
          <p:nvPr>
            <p:ph type="title"/>
          </p:nvPr>
        </p:nvSpPr>
        <p:spPr>
          <a:solidFill>
            <a:srgbClr val="92D050"/>
          </a:solidFill>
        </p:spPr>
        <p:txBody>
          <a:bodyPr/>
          <a:lstStyle/>
          <a:p>
            <a:r>
              <a:rPr lang="en-US" altLang="zh-TW" dirty="0"/>
              <a:t>Row Echelon Form</a:t>
            </a:r>
            <a:endParaRPr lang="zh-TW" altLang="en-US" dirty="0"/>
          </a:p>
        </p:txBody>
      </p:sp>
      <p:sp>
        <p:nvSpPr>
          <p:cNvPr id="3" name="內容版面配置區 2"/>
          <p:cNvSpPr>
            <a:spLocks noGrp="1"/>
          </p:cNvSpPr>
          <p:nvPr>
            <p:ph idx="1"/>
          </p:nvPr>
        </p:nvSpPr>
        <p:spPr/>
        <p:txBody>
          <a:bodyPr/>
          <a:lstStyle/>
          <a:p>
            <a:r>
              <a:rPr lang="en-US" altLang="zh-TW" dirty="0"/>
              <a:t>A system of linear equations is easily solvable if its augmented matrix is in </a:t>
            </a:r>
            <a:r>
              <a:rPr lang="en-US" altLang="zh-TW" b="1" i="1" u="sng" dirty="0"/>
              <a:t>reduced row echelon form</a:t>
            </a:r>
          </a:p>
          <a:p>
            <a:r>
              <a:rPr lang="en-US" altLang="zh-TW" b="1" i="1" u="sng" dirty="0"/>
              <a:t>Row Echelon Form</a:t>
            </a:r>
            <a:endParaRPr lang="en-US" altLang="zh-TW" dirty="0"/>
          </a:p>
        </p:txBody>
      </p:sp>
      <p:sp>
        <p:nvSpPr>
          <p:cNvPr id="5" name="橢圓 4"/>
          <p:cNvSpPr/>
          <p:nvPr/>
        </p:nvSpPr>
        <p:spPr>
          <a:xfrm>
            <a:off x="6611350" y="3836386"/>
            <a:ext cx="369057" cy="358806"/>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6" name="橢圓 5"/>
          <p:cNvSpPr/>
          <p:nvPr/>
        </p:nvSpPr>
        <p:spPr>
          <a:xfrm>
            <a:off x="7762774" y="4276637"/>
            <a:ext cx="369057" cy="358806"/>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7" name="橢圓 6"/>
          <p:cNvSpPr/>
          <p:nvPr/>
        </p:nvSpPr>
        <p:spPr>
          <a:xfrm>
            <a:off x="7197290" y="4745390"/>
            <a:ext cx="369057" cy="358806"/>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9" name="文字方塊 8"/>
          <p:cNvSpPr txBox="1"/>
          <p:nvPr/>
        </p:nvSpPr>
        <p:spPr>
          <a:xfrm>
            <a:off x="1687483" y="3861138"/>
            <a:ext cx="4228817" cy="830997"/>
          </a:xfrm>
          <a:prstGeom prst="rect">
            <a:avLst/>
          </a:prstGeom>
          <a:noFill/>
        </p:spPr>
        <p:txBody>
          <a:bodyPr wrap="square" rtlCol="0">
            <a:spAutoFit/>
          </a:bodyPr>
          <a:lstStyle/>
          <a:p>
            <a:pPr lvl="1"/>
            <a:r>
              <a:rPr lang="en-US" altLang="zh-TW" sz="2400" dirty="0">
                <a:solidFill>
                  <a:prstClr val="black"/>
                </a:solidFill>
                <a:latin typeface="Calibri" panose="020F0502020204030204"/>
                <a:ea typeface="新細明體" panose="02020500000000000000" pitchFamily="18" charset="-120"/>
              </a:rPr>
              <a:t>1. Each nonzero row lies above </a:t>
            </a:r>
            <a:r>
              <a:rPr lang="en-US" altLang="zh-TW" sz="2400" dirty="0">
                <a:solidFill>
                  <a:srgbClr val="00B050"/>
                </a:solidFill>
                <a:latin typeface="Calibri" panose="020F0502020204030204"/>
                <a:ea typeface="新細明體" panose="02020500000000000000" pitchFamily="18" charset="-120"/>
              </a:rPr>
              <a:t>every zero row</a:t>
            </a:r>
          </a:p>
        </p:txBody>
      </p:sp>
      <p:cxnSp>
        <p:nvCxnSpPr>
          <p:cNvPr id="14" name="直線單箭頭接點 13"/>
          <p:cNvCxnSpPr/>
          <p:nvPr/>
        </p:nvCxnSpPr>
        <p:spPr>
          <a:xfrm>
            <a:off x="7034990" y="4096630"/>
            <a:ext cx="673201" cy="2661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6" idx="3"/>
            <a:endCxn id="7" idx="7"/>
          </p:cNvCxnSpPr>
          <p:nvPr/>
        </p:nvCxnSpPr>
        <p:spPr>
          <a:xfrm flipH="1">
            <a:off x="7512300" y="4582898"/>
            <a:ext cx="304521" cy="2150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6096000" y="5717026"/>
            <a:ext cx="4312728" cy="461665"/>
          </a:xfrm>
          <a:prstGeom prst="rect">
            <a:avLst/>
          </a:prstGeom>
          <a:noFill/>
        </p:spPr>
        <p:txBody>
          <a:bodyPr wrap="square" rtlCol="0">
            <a:spAutoFit/>
          </a:bodyPr>
          <a:lstStyle/>
          <a:p>
            <a:pPr algn="ctr"/>
            <a:r>
              <a:rPr lang="en-US" altLang="zh-TW" sz="2400" dirty="0">
                <a:solidFill>
                  <a:srgbClr val="00B050"/>
                </a:solidFill>
                <a:latin typeface="Calibri" panose="020F0502020204030204"/>
                <a:ea typeface="新細明體" panose="02020500000000000000" pitchFamily="18" charset="-120"/>
              </a:rPr>
              <a:t>No zero rows</a:t>
            </a:r>
            <a:endParaRPr lang="zh-TW" altLang="en-US" sz="2400" dirty="0">
              <a:solidFill>
                <a:srgbClr val="00B050"/>
              </a:solidFill>
              <a:latin typeface="Calibri" panose="020F0502020204030204"/>
              <a:ea typeface="新細明體" panose="02020500000000000000" pitchFamily="18" charset="-120"/>
            </a:endParaRPr>
          </a:p>
        </p:txBody>
      </p:sp>
      <p:sp>
        <p:nvSpPr>
          <p:cNvPr id="16" name="橢圓 15"/>
          <p:cNvSpPr/>
          <p:nvPr/>
        </p:nvSpPr>
        <p:spPr>
          <a:xfrm>
            <a:off x="9532449" y="5230015"/>
            <a:ext cx="369057" cy="358806"/>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cxnSp>
        <p:nvCxnSpPr>
          <p:cNvPr id="19" name="直線單箭頭接點 18"/>
          <p:cNvCxnSpPr>
            <a:endCxn id="16" idx="2"/>
          </p:cNvCxnSpPr>
          <p:nvPr/>
        </p:nvCxnSpPr>
        <p:spPr>
          <a:xfrm>
            <a:off x="7501812" y="5034130"/>
            <a:ext cx="2030637" cy="375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87484" y="4987425"/>
            <a:ext cx="4533632" cy="830997"/>
          </a:xfrm>
          <a:prstGeom prst="rect">
            <a:avLst/>
          </a:prstGeom>
          <a:noFill/>
        </p:spPr>
        <p:txBody>
          <a:bodyPr wrap="square" rtlCol="0">
            <a:spAutoFit/>
          </a:bodyPr>
          <a:lstStyle/>
          <a:p>
            <a:pPr lvl="1"/>
            <a:r>
              <a:rPr lang="en-US" altLang="zh-TW" sz="2400" dirty="0">
                <a:solidFill>
                  <a:prstClr val="black"/>
                </a:solidFill>
                <a:latin typeface="Calibri" panose="020F0502020204030204"/>
                <a:ea typeface="新細明體" panose="02020500000000000000" pitchFamily="18" charset="-120"/>
              </a:rPr>
              <a:t>2.</a:t>
            </a:r>
            <a:r>
              <a:rPr lang="zh-TW" alt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The </a:t>
            </a:r>
            <a:r>
              <a:rPr lang="en-US" altLang="zh-TW" sz="2400" dirty="0">
                <a:solidFill>
                  <a:srgbClr val="0000FF"/>
                </a:solidFill>
                <a:latin typeface="Calibri" panose="020F0502020204030204"/>
                <a:ea typeface="新細明體" panose="02020500000000000000" pitchFamily="18" charset="-120"/>
              </a:rPr>
              <a:t>leading entries/Pivots </a:t>
            </a:r>
            <a:r>
              <a:rPr lang="en-US" altLang="zh-TW" sz="2400" dirty="0">
                <a:solidFill>
                  <a:prstClr val="black"/>
                </a:solidFill>
                <a:latin typeface="Calibri" panose="020F0502020204030204"/>
                <a:ea typeface="新細明體" panose="02020500000000000000" pitchFamily="18" charset="-120"/>
              </a:rPr>
              <a:t>are</a:t>
            </a:r>
            <a:r>
              <a:rPr lang="en-US" altLang="zh-TW" sz="2400" dirty="0">
                <a:solidFill>
                  <a:srgbClr val="0000FF"/>
                </a:solidFill>
                <a:latin typeface="Calibri" panose="020F0502020204030204"/>
                <a:ea typeface="新細明體" panose="02020500000000000000" pitchFamily="18" charset="-120"/>
              </a:rPr>
              <a:t> </a:t>
            </a:r>
            <a:r>
              <a:rPr lang="en-US" altLang="zh-TW" sz="2400" dirty="0">
                <a:solidFill>
                  <a:srgbClr val="FF0000"/>
                </a:solidFill>
                <a:latin typeface="Calibri" panose="020F0502020204030204"/>
                <a:ea typeface="新細明體" panose="02020500000000000000" pitchFamily="18" charset="-120"/>
              </a:rPr>
              <a:t>in echelon form</a:t>
            </a:r>
          </a:p>
        </p:txBody>
      </p:sp>
      <p:grpSp>
        <p:nvGrpSpPr>
          <p:cNvPr id="22" name="Group 21">
            <a:extLst>
              <a:ext uri="{FF2B5EF4-FFF2-40B4-BE49-F238E27FC236}">
                <a16:creationId xmlns:a16="http://schemas.microsoft.com/office/drawing/2014/main" id="{7BE7CC49-33C8-4879-919F-E2880AAFDBAE}"/>
              </a:ext>
            </a:extLst>
          </p:cNvPr>
          <p:cNvGrpSpPr/>
          <p:nvPr/>
        </p:nvGrpSpPr>
        <p:grpSpPr>
          <a:xfrm>
            <a:off x="6611350" y="2835220"/>
            <a:ext cx="2280980" cy="1441417"/>
            <a:chOff x="6611350" y="2835220"/>
            <a:chExt cx="2280980" cy="1441417"/>
          </a:xfrm>
        </p:grpSpPr>
        <p:sp>
          <p:nvSpPr>
            <p:cNvPr id="17" name="TextBox 16">
              <a:extLst>
                <a:ext uri="{FF2B5EF4-FFF2-40B4-BE49-F238E27FC236}">
                  <a16:creationId xmlns:a16="http://schemas.microsoft.com/office/drawing/2014/main" id="{579A8968-A64D-4AB6-9C0E-7CEF57ABE3B1}"/>
                </a:ext>
              </a:extLst>
            </p:cNvPr>
            <p:cNvSpPr txBox="1"/>
            <p:nvPr/>
          </p:nvSpPr>
          <p:spPr>
            <a:xfrm>
              <a:off x="6611350" y="2835220"/>
              <a:ext cx="2280980" cy="369332"/>
            </a:xfrm>
            <a:prstGeom prst="rect">
              <a:avLst/>
            </a:prstGeom>
            <a:noFill/>
          </p:spPr>
          <p:txBody>
            <a:bodyPr wrap="square">
              <a:spAutoFit/>
            </a:bodyPr>
            <a:lstStyle/>
            <a:p>
              <a:r>
                <a:rPr lang="en-US" dirty="0">
                  <a:solidFill>
                    <a:srgbClr val="FF0000"/>
                  </a:solidFill>
                </a:rPr>
                <a:t>leading entries</a:t>
              </a:r>
            </a:p>
          </p:txBody>
        </p:sp>
        <p:cxnSp>
          <p:nvCxnSpPr>
            <p:cNvPr id="11" name="Straight Arrow Connector 10">
              <a:extLst>
                <a:ext uri="{FF2B5EF4-FFF2-40B4-BE49-F238E27FC236}">
                  <a16:creationId xmlns:a16="http://schemas.microsoft.com/office/drawing/2014/main" id="{EBC681F0-E03C-49A8-B6BD-4400AE43DCD7}"/>
                </a:ext>
              </a:extLst>
            </p:cNvPr>
            <p:cNvCxnSpPr/>
            <p:nvPr/>
          </p:nvCxnSpPr>
          <p:spPr>
            <a:xfrm flipH="1">
              <a:off x="6907876" y="3235377"/>
              <a:ext cx="593936" cy="5322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54ADF93-5DC5-4160-A799-BD6B3F81B72C}"/>
                </a:ext>
              </a:extLst>
            </p:cNvPr>
            <p:cNvCxnSpPr>
              <a:cxnSpLocks/>
              <a:endCxn id="6" idx="0"/>
            </p:cNvCxnSpPr>
            <p:nvPr/>
          </p:nvCxnSpPr>
          <p:spPr>
            <a:xfrm>
              <a:off x="7512300" y="3216373"/>
              <a:ext cx="435003" cy="1060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8348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solidFill>
            <a:srgbClr val="92D050"/>
          </a:solidFill>
        </p:spPr>
        <p:txBody>
          <a:bodyPr/>
          <a:lstStyle/>
          <a:p>
            <a:r>
              <a:rPr lang="en-US" altLang="zh-TW" dirty="0"/>
              <a:t>Reduced Row Echelon Form</a:t>
            </a:r>
            <a:endParaRPr lang="zh-TW" altLang="en-US" dirty="0"/>
          </a:p>
        </p:txBody>
      </p:sp>
      <p:sp>
        <p:nvSpPr>
          <p:cNvPr id="3" name="內容版面配置區 2"/>
          <p:cNvSpPr>
            <a:spLocks noGrp="1"/>
          </p:cNvSpPr>
          <p:nvPr>
            <p:ph idx="1"/>
          </p:nvPr>
        </p:nvSpPr>
        <p:spPr/>
        <p:txBody>
          <a:bodyPr/>
          <a:lstStyle/>
          <a:p>
            <a:r>
              <a:rPr lang="en-US" altLang="zh-TW" dirty="0"/>
              <a:t>A system of linear equations is easily solvable if its augmented matrix is in </a:t>
            </a:r>
            <a:r>
              <a:rPr lang="en-US" altLang="zh-TW" b="1" i="1" u="sng" dirty="0"/>
              <a:t>reduced row echelon form</a:t>
            </a:r>
          </a:p>
          <a:p>
            <a:r>
              <a:rPr lang="en-US" altLang="zh-TW" b="1" i="1" u="sng" dirty="0"/>
              <a:t>Reduced Row Echelon Form</a:t>
            </a:r>
            <a:endParaRPr lang="en-US" altLang="zh-TW" dirty="0"/>
          </a:p>
          <a:p>
            <a:endParaRPr lang="zh-TW" altLang="en-US" dirty="0"/>
          </a:p>
        </p:txBody>
      </p:sp>
      <p:sp>
        <p:nvSpPr>
          <p:cNvPr id="5" name="矩形 4"/>
          <p:cNvSpPr/>
          <p:nvPr/>
        </p:nvSpPr>
        <p:spPr>
          <a:xfrm>
            <a:off x="2061939" y="3750578"/>
            <a:ext cx="4572000" cy="830997"/>
          </a:xfrm>
          <a:prstGeom prst="rect">
            <a:avLst/>
          </a:prstGeom>
        </p:spPr>
        <p:txBody>
          <a:bodyPr>
            <a:spAutoFit/>
          </a:bodyPr>
          <a:lstStyle/>
          <a:p>
            <a:pPr lvl="1"/>
            <a:r>
              <a:rPr lang="en-US" altLang="zh-TW" sz="2400" dirty="0">
                <a:solidFill>
                  <a:prstClr val="black"/>
                </a:solidFill>
                <a:latin typeface="Calibri" panose="020F0502020204030204"/>
                <a:ea typeface="新細明體" panose="02020500000000000000" pitchFamily="18" charset="-120"/>
              </a:rPr>
              <a:t>1-2 The matrix is in row echelon form</a:t>
            </a:r>
          </a:p>
        </p:txBody>
      </p:sp>
      <p:sp>
        <p:nvSpPr>
          <p:cNvPr id="6" name="矩形 5"/>
          <p:cNvSpPr/>
          <p:nvPr/>
        </p:nvSpPr>
        <p:spPr>
          <a:xfrm>
            <a:off x="2061939" y="4582463"/>
            <a:ext cx="4135898" cy="1200329"/>
          </a:xfrm>
          <a:prstGeom prst="rect">
            <a:avLst/>
          </a:prstGeom>
        </p:spPr>
        <p:txBody>
          <a:bodyPr wrap="square">
            <a:spAutoFit/>
          </a:bodyPr>
          <a:lstStyle/>
          <a:p>
            <a:pPr lvl="1"/>
            <a:r>
              <a:rPr lang="en-US" altLang="zh-TW" sz="2400" dirty="0">
                <a:solidFill>
                  <a:prstClr val="black"/>
                </a:solidFill>
                <a:latin typeface="Calibri" panose="020F0502020204030204"/>
                <a:ea typeface="新細明體" panose="02020500000000000000" pitchFamily="18" charset="-120"/>
              </a:rPr>
              <a:t>3. The columns containing the </a:t>
            </a:r>
            <a:r>
              <a:rPr lang="en-US" altLang="zh-TW" sz="2400" dirty="0">
                <a:solidFill>
                  <a:srgbClr val="0000FF"/>
                </a:solidFill>
                <a:latin typeface="Calibri" panose="020F0502020204030204"/>
                <a:ea typeface="新細明體" panose="02020500000000000000" pitchFamily="18" charset="-120"/>
              </a:rPr>
              <a:t>leading entries </a:t>
            </a:r>
            <a:r>
              <a:rPr lang="en-US" altLang="zh-TW" sz="2400" dirty="0">
                <a:solidFill>
                  <a:prstClr val="black"/>
                </a:solidFill>
                <a:latin typeface="Calibri" panose="020F0502020204030204"/>
                <a:ea typeface="新細明體" panose="02020500000000000000" pitchFamily="18" charset="-120"/>
              </a:rPr>
              <a:t>are </a:t>
            </a:r>
            <a:r>
              <a:rPr lang="en-US" altLang="zh-TW" sz="2400" dirty="0">
                <a:solidFill>
                  <a:srgbClr val="7030A0"/>
                </a:solidFill>
                <a:latin typeface="Calibri" panose="020F0502020204030204"/>
                <a:ea typeface="新細明體" panose="02020500000000000000" pitchFamily="18" charset="-120"/>
              </a:rPr>
              <a:t>standard vectors</a:t>
            </a:r>
            <a:r>
              <a:rPr lang="en-US" altLang="zh-TW" sz="2400" dirty="0">
                <a:solidFill>
                  <a:prstClr val="black"/>
                </a:solidFill>
                <a:latin typeface="Calibri" panose="020F0502020204030204"/>
                <a:ea typeface="新細明體" panose="02020500000000000000" pitchFamily="18" charset="-120"/>
              </a:rPr>
              <a:t>.</a:t>
            </a:r>
            <a:endParaRPr lang="en-US" altLang="zh-TW" sz="2400" dirty="0">
              <a:solidFill>
                <a:srgbClr val="FF0000"/>
              </a:solidFill>
              <a:latin typeface="Calibri" panose="020F0502020204030204"/>
              <a:ea typeface="新細明體" panose="02020500000000000000" pitchFamily="18" charset="-120"/>
            </a:endParaRPr>
          </a:p>
        </p:txBody>
      </p:sp>
      <p:pic>
        <p:nvPicPr>
          <p:cNvPr id="8" name="圖片 7"/>
          <p:cNvPicPr>
            <a:picLocks noChangeAspect="1"/>
          </p:cNvPicPr>
          <p:nvPr/>
        </p:nvPicPr>
        <p:blipFill>
          <a:blip r:embed="rId2"/>
          <a:stretch>
            <a:fillRect/>
          </a:stretch>
        </p:blipFill>
        <p:spPr>
          <a:xfrm>
            <a:off x="6268559" y="3757937"/>
            <a:ext cx="4030444" cy="2140391"/>
          </a:xfrm>
          <a:prstGeom prst="rect">
            <a:avLst/>
          </a:prstGeom>
        </p:spPr>
      </p:pic>
      <p:sp>
        <p:nvSpPr>
          <p:cNvPr id="9" name="橢圓 8"/>
          <p:cNvSpPr/>
          <p:nvPr/>
        </p:nvSpPr>
        <p:spPr>
          <a:xfrm>
            <a:off x="6628754" y="3757073"/>
            <a:ext cx="369057" cy="358806"/>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10" name="橢圓 9"/>
          <p:cNvSpPr/>
          <p:nvPr/>
        </p:nvSpPr>
        <p:spPr>
          <a:xfrm>
            <a:off x="7685115" y="4186461"/>
            <a:ext cx="369057" cy="358806"/>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11" name="橢圓 10"/>
          <p:cNvSpPr/>
          <p:nvPr/>
        </p:nvSpPr>
        <p:spPr>
          <a:xfrm>
            <a:off x="8392443" y="4628618"/>
            <a:ext cx="369057" cy="358806"/>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12" name="矩形 11"/>
          <p:cNvSpPr/>
          <p:nvPr/>
        </p:nvSpPr>
        <p:spPr>
          <a:xfrm>
            <a:off x="6563216" y="5070775"/>
            <a:ext cx="3458080" cy="78401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cxnSp>
        <p:nvCxnSpPr>
          <p:cNvPr id="13" name="直線單箭頭接點 12"/>
          <p:cNvCxnSpPr/>
          <p:nvPr/>
        </p:nvCxnSpPr>
        <p:spPr>
          <a:xfrm>
            <a:off x="7000915" y="3984222"/>
            <a:ext cx="741351" cy="3025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11" idx="1"/>
          </p:cNvCxnSpPr>
          <p:nvPr/>
        </p:nvCxnSpPr>
        <p:spPr>
          <a:xfrm>
            <a:off x="8054171" y="4414872"/>
            <a:ext cx="392318" cy="2662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575916" y="3581400"/>
            <a:ext cx="434594" cy="25019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17" name="矩形 16"/>
          <p:cNvSpPr/>
          <p:nvPr/>
        </p:nvSpPr>
        <p:spPr>
          <a:xfrm>
            <a:off x="7644449" y="3581400"/>
            <a:ext cx="434594" cy="25019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18" name="矩形 17"/>
          <p:cNvSpPr/>
          <p:nvPr/>
        </p:nvSpPr>
        <p:spPr>
          <a:xfrm>
            <a:off x="8369030" y="3581400"/>
            <a:ext cx="434594" cy="25019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pic>
        <p:nvPicPr>
          <p:cNvPr id="19" name="Picture 2" descr="http://pic.sucaibar.com/pic/201308/17/7f29275bc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1502" y="5868510"/>
            <a:ext cx="596280" cy="5962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pic.sucaibar.com/pic/201308/17/7f29275bc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256" y="5868510"/>
            <a:ext cx="596280" cy="5962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img.cool80.com/i/png/13/4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509" y="5782792"/>
            <a:ext cx="693092" cy="693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84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6" grpId="0" animBg="1"/>
      <p:bldP spid="17"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132" y="3860436"/>
            <a:ext cx="3749589" cy="1770639"/>
          </a:xfrm>
          <a:prstGeom prst="rect">
            <a:avLst/>
          </a:prstGeom>
        </p:spPr>
      </p:pic>
      <p:sp>
        <p:nvSpPr>
          <p:cNvPr id="2" name="標題 1"/>
          <p:cNvSpPr>
            <a:spLocks noGrp="1"/>
          </p:cNvSpPr>
          <p:nvPr>
            <p:ph type="title"/>
          </p:nvPr>
        </p:nvSpPr>
        <p:spPr>
          <a:solidFill>
            <a:srgbClr val="92D050"/>
          </a:solidFill>
        </p:spPr>
        <p:txBody>
          <a:bodyPr/>
          <a:lstStyle/>
          <a:p>
            <a:r>
              <a:rPr lang="en-US" altLang="zh-TW" dirty="0"/>
              <a:t>Reduced Row Echelon Form</a:t>
            </a:r>
            <a:endParaRPr lang="zh-TW" altLang="en-US" dirty="0"/>
          </a:p>
        </p:txBody>
      </p:sp>
      <p:sp>
        <p:nvSpPr>
          <p:cNvPr id="3" name="內容版面配置區 2"/>
          <p:cNvSpPr>
            <a:spLocks noGrp="1"/>
          </p:cNvSpPr>
          <p:nvPr>
            <p:ph idx="1"/>
          </p:nvPr>
        </p:nvSpPr>
        <p:spPr/>
        <p:txBody>
          <a:bodyPr/>
          <a:lstStyle/>
          <a:p>
            <a:r>
              <a:rPr lang="en-US" altLang="zh-TW" dirty="0"/>
              <a:t>A system of linear equations is easily solvable if its augmented matrix is in </a:t>
            </a:r>
            <a:r>
              <a:rPr lang="en-US" altLang="zh-TW" b="1" i="1" u="sng" dirty="0"/>
              <a:t>reduced row echelon form</a:t>
            </a:r>
          </a:p>
          <a:p>
            <a:r>
              <a:rPr lang="en-US" altLang="zh-TW" b="1" i="1" u="sng" dirty="0"/>
              <a:t>Reduced Row Echelon Form</a:t>
            </a:r>
            <a:endParaRPr lang="en-US" altLang="zh-TW" dirty="0"/>
          </a:p>
          <a:p>
            <a:endParaRPr lang="zh-TW" altLang="en-US" dirty="0"/>
          </a:p>
        </p:txBody>
      </p:sp>
      <p:sp>
        <p:nvSpPr>
          <p:cNvPr id="9" name="橢圓 8"/>
          <p:cNvSpPr/>
          <p:nvPr/>
        </p:nvSpPr>
        <p:spPr>
          <a:xfrm>
            <a:off x="6634049" y="3904492"/>
            <a:ext cx="369057" cy="358806"/>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10" name="橢圓 9"/>
          <p:cNvSpPr/>
          <p:nvPr/>
        </p:nvSpPr>
        <p:spPr>
          <a:xfrm>
            <a:off x="8001823" y="4326210"/>
            <a:ext cx="369057" cy="358806"/>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11" name="橢圓 10"/>
          <p:cNvSpPr/>
          <p:nvPr/>
        </p:nvSpPr>
        <p:spPr>
          <a:xfrm>
            <a:off x="9088236" y="4747655"/>
            <a:ext cx="369057" cy="358806"/>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cxnSp>
        <p:nvCxnSpPr>
          <p:cNvPr id="13" name="直線單箭頭接點 12"/>
          <p:cNvCxnSpPr/>
          <p:nvPr/>
        </p:nvCxnSpPr>
        <p:spPr>
          <a:xfrm>
            <a:off x="7006209" y="4131640"/>
            <a:ext cx="1020384" cy="3260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8344111" y="4547751"/>
            <a:ext cx="771403" cy="2945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634048" y="5196372"/>
            <a:ext cx="3458080" cy="32578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21" name="矩形 20"/>
          <p:cNvSpPr/>
          <p:nvPr/>
        </p:nvSpPr>
        <p:spPr>
          <a:xfrm>
            <a:off x="2061939" y="3750578"/>
            <a:ext cx="4572000" cy="830997"/>
          </a:xfrm>
          <a:prstGeom prst="rect">
            <a:avLst/>
          </a:prstGeom>
        </p:spPr>
        <p:txBody>
          <a:bodyPr>
            <a:spAutoFit/>
          </a:bodyPr>
          <a:lstStyle/>
          <a:p>
            <a:pPr lvl="1"/>
            <a:r>
              <a:rPr lang="en-US" altLang="zh-TW" sz="2400" dirty="0">
                <a:solidFill>
                  <a:prstClr val="black"/>
                </a:solidFill>
                <a:latin typeface="Calibri" panose="020F0502020204030204"/>
                <a:ea typeface="新細明體" panose="02020500000000000000" pitchFamily="18" charset="-120"/>
              </a:rPr>
              <a:t>1-2 The matrix is in row echelon form</a:t>
            </a:r>
          </a:p>
        </p:txBody>
      </p:sp>
      <p:sp>
        <p:nvSpPr>
          <p:cNvPr id="22" name="矩形 21"/>
          <p:cNvSpPr/>
          <p:nvPr/>
        </p:nvSpPr>
        <p:spPr>
          <a:xfrm>
            <a:off x="2061939" y="4582463"/>
            <a:ext cx="4135898" cy="1200329"/>
          </a:xfrm>
          <a:prstGeom prst="rect">
            <a:avLst/>
          </a:prstGeom>
        </p:spPr>
        <p:txBody>
          <a:bodyPr wrap="square">
            <a:spAutoFit/>
          </a:bodyPr>
          <a:lstStyle/>
          <a:p>
            <a:pPr lvl="1"/>
            <a:r>
              <a:rPr lang="en-US" altLang="zh-TW" sz="2400" dirty="0">
                <a:solidFill>
                  <a:prstClr val="black"/>
                </a:solidFill>
                <a:latin typeface="Calibri" panose="020F0502020204030204"/>
                <a:ea typeface="新細明體" panose="02020500000000000000" pitchFamily="18" charset="-120"/>
              </a:rPr>
              <a:t>3. The columns containing the </a:t>
            </a:r>
            <a:r>
              <a:rPr lang="en-US" altLang="zh-TW" sz="2400" dirty="0">
                <a:solidFill>
                  <a:srgbClr val="0000FF"/>
                </a:solidFill>
                <a:latin typeface="Calibri" panose="020F0502020204030204"/>
                <a:ea typeface="新細明體" panose="02020500000000000000" pitchFamily="18" charset="-120"/>
              </a:rPr>
              <a:t>leading entries </a:t>
            </a:r>
            <a:r>
              <a:rPr lang="en-US" altLang="zh-TW" sz="2400" dirty="0">
                <a:solidFill>
                  <a:prstClr val="black"/>
                </a:solidFill>
                <a:latin typeface="Calibri" panose="020F0502020204030204"/>
                <a:ea typeface="新細明體" panose="02020500000000000000" pitchFamily="18" charset="-120"/>
              </a:rPr>
              <a:t>are </a:t>
            </a:r>
            <a:r>
              <a:rPr lang="en-US" altLang="zh-TW" sz="2400" dirty="0">
                <a:solidFill>
                  <a:srgbClr val="7030A0"/>
                </a:solidFill>
                <a:latin typeface="Calibri" panose="020F0502020204030204"/>
                <a:ea typeface="新細明體" panose="02020500000000000000" pitchFamily="18" charset="-120"/>
              </a:rPr>
              <a:t>standard vectors</a:t>
            </a:r>
            <a:r>
              <a:rPr lang="en-US" altLang="zh-TW" sz="2400" dirty="0">
                <a:solidFill>
                  <a:prstClr val="black"/>
                </a:solidFill>
                <a:latin typeface="Calibri" panose="020F0502020204030204"/>
                <a:ea typeface="新細明體" panose="02020500000000000000" pitchFamily="18" charset="-120"/>
              </a:rPr>
              <a:t>.</a:t>
            </a:r>
            <a:endParaRPr lang="en-US" altLang="zh-TW" sz="2400" dirty="0">
              <a:solidFill>
                <a:srgbClr val="FF0000"/>
              </a:solidFill>
              <a:latin typeface="Calibri" panose="020F0502020204030204"/>
              <a:ea typeface="新細明體" panose="02020500000000000000" pitchFamily="18" charset="-120"/>
            </a:endParaRPr>
          </a:p>
        </p:txBody>
      </p:sp>
      <p:sp>
        <p:nvSpPr>
          <p:cNvPr id="23" name="矩形 22"/>
          <p:cNvSpPr/>
          <p:nvPr/>
        </p:nvSpPr>
        <p:spPr>
          <a:xfrm>
            <a:off x="6575916" y="3749689"/>
            <a:ext cx="434594" cy="20331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26" name="矩形 25"/>
          <p:cNvSpPr/>
          <p:nvPr/>
        </p:nvSpPr>
        <p:spPr>
          <a:xfrm>
            <a:off x="7947101" y="3749689"/>
            <a:ext cx="434594" cy="20331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27" name="矩形 26"/>
          <p:cNvSpPr/>
          <p:nvPr/>
        </p:nvSpPr>
        <p:spPr>
          <a:xfrm>
            <a:off x="9040613" y="3749689"/>
            <a:ext cx="434594" cy="20331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pic>
        <p:nvPicPr>
          <p:cNvPr id="16" name="Picture 4" descr="http://img.cool80.com/i/png/13/4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206" y="5593569"/>
            <a:ext cx="832740" cy="8327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img.cool80.com/i/png/13/4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307" y="5622099"/>
            <a:ext cx="832740" cy="8327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img.cool80.com/i/png/13/4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1916" y="5639366"/>
            <a:ext cx="832740" cy="83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88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solidFill>
            <a:srgbClr val="92D050"/>
          </a:solidFill>
        </p:spPr>
        <p:txBody>
          <a:bodyPr/>
          <a:lstStyle/>
          <a:p>
            <a:r>
              <a:rPr lang="en-US" altLang="zh-TW" dirty="0"/>
              <a:t>Reduced Row Echelon Form</a:t>
            </a:r>
            <a:endParaRPr lang="zh-TW" altLang="en-US" dirty="0"/>
          </a:p>
        </p:txBody>
      </p:sp>
      <p:sp>
        <p:nvSpPr>
          <p:cNvPr id="3" name="內容版面配置區 2"/>
          <p:cNvSpPr>
            <a:spLocks noGrp="1"/>
          </p:cNvSpPr>
          <p:nvPr>
            <p:ph idx="1"/>
          </p:nvPr>
        </p:nvSpPr>
        <p:spPr/>
        <p:txBody>
          <a:bodyPr/>
          <a:lstStyle/>
          <a:p>
            <a:r>
              <a:rPr lang="en-US" altLang="zh-TW" dirty="0"/>
              <a:t>A system of linear equations is easily solvable if its augmented matrix is in </a:t>
            </a:r>
            <a:r>
              <a:rPr lang="en-US" altLang="zh-TW" b="1" i="1" u="sng" dirty="0"/>
              <a:t>reduced row echelon form</a:t>
            </a:r>
            <a:endParaRPr lang="zh-TW" altLang="en-US" dirty="0"/>
          </a:p>
        </p:txBody>
      </p:sp>
      <p:pic>
        <p:nvPicPr>
          <p:cNvPr id="4"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5738" y="3988124"/>
            <a:ext cx="2334245" cy="1123896"/>
          </a:xfrm>
          <a:prstGeom prst="rect">
            <a:avLst/>
          </a:prstGeom>
        </p:spPr>
      </p:pic>
      <p:sp>
        <p:nvSpPr>
          <p:cNvPr id="8" name="向右箭號 7"/>
          <p:cNvSpPr/>
          <p:nvPr/>
        </p:nvSpPr>
        <p:spPr>
          <a:xfrm>
            <a:off x="6042083" y="4354928"/>
            <a:ext cx="687786" cy="492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pic>
        <p:nvPicPr>
          <p:cNvPr id="9"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572" y="4007081"/>
            <a:ext cx="1885388" cy="1085983"/>
          </a:xfrm>
          <a:prstGeom prst="rect">
            <a:avLst/>
          </a:prstGeom>
        </p:spPr>
      </p:pic>
      <p:sp>
        <p:nvSpPr>
          <p:cNvPr id="10" name="Text Box 12"/>
          <p:cNvSpPr txBox="1">
            <a:spLocks noChangeArrowheads="1"/>
          </p:cNvSpPr>
          <p:nvPr/>
        </p:nvSpPr>
        <p:spPr bwMode="auto">
          <a:xfrm>
            <a:off x="3302757" y="5246957"/>
            <a:ext cx="248020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ea typeface="新細明體" pitchFamily="18" charset="-120"/>
              </a:defRPr>
            </a:lvl1pPr>
            <a:lvl2pPr marL="742950" indent="-285750">
              <a:defRPr sz="2400">
                <a:solidFill>
                  <a:schemeClr val="tx1"/>
                </a:solidFill>
                <a:latin typeface="Times New Roman" pitchFamily="18" charset="0"/>
                <a:ea typeface="新細明體" pitchFamily="18" charset="-120"/>
              </a:defRPr>
            </a:lvl2pPr>
            <a:lvl3pPr marL="1143000" indent="-228600">
              <a:defRPr sz="2400">
                <a:solidFill>
                  <a:schemeClr val="tx1"/>
                </a:solidFill>
                <a:latin typeface="Times New Roman" pitchFamily="18" charset="0"/>
                <a:ea typeface="新細明體" pitchFamily="18" charset="-120"/>
              </a:defRPr>
            </a:lvl3pPr>
            <a:lvl4pPr marL="1600200" indent="-228600">
              <a:defRPr sz="2400">
                <a:solidFill>
                  <a:schemeClr val="tx1"/>
                </a:solidFill>
                <a:latin typeface="Times New Roman" pitchFamily="18" charset="0"/>
                <a:ea typeface="新細明體" pitchFamily="18" charset="-120"/>
              </a:defRPr>
            </a:lvl4pPr>
            <a:lvl5pPr marL="2057400" indent="-228600">
              <a:defRPr sz="24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9pPr>
          </a:lstStyle>
          <a:p>
            <a:pPr algn="ctr"/>
            <a:r>
              <a:rPr kumimoji="1" lang="en-US" altLang="zh-TW" dirty="0">
                <a:solidFill>
                  <a:prstClr val="black"/>
                </a:solidFill>
              </a:rPr>
              <a:t>If RREF looks like [ </a:t>
            </a:r>
            <a:r>
              <a:rPr kumimoji="1" lang="en-US" altLang="zh-TW" i="1" dirty="0">
                <a:solidFill>
                  <a:prstClr val="black"/>
                </a:solidFill>
              </a:rPr>
              <a:t>I</a:t>
            </a:r>
            <a:r>
              <a:rPr kumimoji="1" lang="en-US" altLang="zh-TW" dirty="0">
                <a:solidFill>
                  <a:prstClr val="black"/>
                </a:solidFill>
              </a:rPr>
              <a:t>  </a:t>
            </a:r>
            <a:r>
              <a:rPr kumimoji="1" lang="en-US" altLang="zh-TW" b="1" dirty="0">
                <a:solidFill>
                  <a:prstClr val="black"/>
                </a:solidFill>
              </a:rPr>
              <a:t>b</a:t>
            </a:r>
            <a:r>
              <a:rPr kumimoji="1" lang="en-US" altLang="zh-TW" dirty="0">
                <a:solidFill>
                  <a:prstClr val="black"/>
                </a:solidFill>
                <a:sym typeface="Symbol" pitchFamily="18" charset="2"/>
              </a:rPr>
              <a:t></a:t>
            </a:r>
            <a:r>
              <a:rPr kumimoji="1" lang="en-US" altLang="zh-TW" dirty="0">
                <a:solidFill>
                  <a:prstClr val="black"/>
                </a:solidFill>
              </a:rPr>
              <a:t> ]</a:t>
            </a:r>
            <a:r>
              <a:rPr kumimoji="1" lang="en-US" altLang="zh-TW" dirty="0">
                <a:solidFill>
                  <a:prstClr val="black"/>
                </a:solidFill>
                <a:sym typeface="Symbol" pitchFamily="18" charset="2"/>
              </a:rPr>
              <a:t> </a:t>
            </a:r>
            <a:endParaRPr kumimoji="1" lang="en-US" altLang="zh-TW" dirty="0">
              <a:solidFill>
                <a:prstClr val="black"/>
              </a:solidFill>
            </a:endParaRPr>
          </a:p>
        </p:txBody>
      </p:sp>
      <p:sp>
        <p:nvSpPr>
          <p:cNvPr id="5" name="文字方塊 4"/>
          <p:cNvSpPr txBox="1"/>
          <p:nvPr/>
        </p:nvSpPr>
        <p:spPr>
          <a:xfrm>
            <a:off x="2371379" y="2865132"/>
            <a:ext cx="3722158" cy="461665"/>
          </a:xfrm>
          <a:prstGeom prst="rect">
            <a:avLst/>
          </a:prstGeom>
          <a:noFill/>
        </p:spPr>
        <p:txBody>
          <a:bodyPr wrap="square" rtlCol="0">
            <a:spAutoFit/>
          </a:bodyPr>
          <a:lstStyle/>
          <a:p>
            <a:r>
              <a:rPr lang="en-US" altLang="zh-TW" sz="2400" b="1" i="1" u="sng" dirty="0">
                <a:solidFill>
                  <a:prstClr val="black"/>
                </a:solidFill>
                <a:latin typeface="Calibri" panose="020F0502020204030204"/>
                <a:ea typeface="新細明體" panose="02020500000000000000" pitchFamily="18" charset="-120"/>
              </a:rPr>
              <a:t>Example 1. Unique Solution</a:t>
            </a:r>
            <a:endParaRPr lang="zh-TW" altLang="en-US" sz="2400" b="1" i="1" u="sng" dirty="0">
              <a:solidFill>
                <a:prstClr val="black"/>
              </a:solidFill>
              <a:latin typeface="Calibri" panose="020F0502020204030204"/>
              <a:ea typeface="新細明體" panose="02020500000000000000" pitchFamily="18" charset="-120"/>
            </a:endParaRPr>
          </a:p>
        </p:txBody>
      </p:sp>
      <p:sp>
        <p:nvSpPr>
          <p:cNvPr id="6" name="矩形 5"/>
          <p:cNvSpPr/>
          <p:nvPr/>
        </p:nvSpPr>
        <p:spPr>
          <a:xfrm>
            <a:off x="6907704" y="5341577"/>
            <a:ext cx="2137124" cy="461665"/>
          </a:xfrm>
          <a:prstGeom prst="rect">
            <a:avLst/>
          </a:prstGeom>
        </p:spPr>
        <p:txBody>
          <a:bodyPr wrap="none">
            <a:spAutoFit/>
          </a:bodyPr>
          <a:lstStyle/>
          <a:p>
            <a:pPr algn="ctr"/>
            <a:r>
              <a:rPr kumimoji="1" lang="en-US" altLang="zh-TW" sz="2400" dirty="0">
                <a:solidFill>
                  <a:prstClr val="black"/>
                </a:solidFill>
                <a:latin typeface="Times New Roman" pitchFamily="18" charset="0"/>
                <a:ea typeface="新細明體" pitchFamily="18" charset="-120"/>
                <a:sym typeface="Symbol" pitchFamily="18" charset="2"/>
              </a:rPr>
              <a:t>unique solution</a:t>
            </a:r>
            <a:endParaRPr kumimoji="1" lang="en-US" altLang="zh-TW" sz="2400" dirty="0">
              <a:solidFill>
                <a:prstClr val="black"/>
              </a:solidFill>
              <a:latin typeface="Times New Roman" pitchFamily="18" charset="0"/>
              <a:ea typeface="新細明體" pitchFamily="18" charset="-120"/>
            </a:endParaRPr>
          </a:p>
        </p:txBody>
      </p:sp>
      <p:sp>
        <p:nvSpPr>
          <p:cNvPr id="11" name="文字方塊 10"/>
          <p:cNvSpPr txBox="1"/>
          <p:nvPr/>
        </p:nvSpPr>
        <p:spPr>
          <a:xfrm>
            <a:off x="5116251" y="3592394"/>
            <a:ext cx="278161" cy="461665"/>
          </a:xfrm>
          <a:prstGeom prst="rect">
            <a:avLst/>
          </a:prstGeom>
          <a:noFill/>
        </p:spPr>
        <p:txBody>
          <a:bodyPr wrap="square" rtlCol="0">
            <a:spAutoFit/>
          </a:bodyPr>
          <a:lstStyle/>
          <a:p>
            <a:pPr algn="ctr"/>
            <a:r>
              <a:rPr lang="en-US" altLang="zh-TW" sz="2400" dirty="0">
                <a:solidFill>
                  <a:srgbClr val="00B050"/>
                </a:solidFill>
                <a:latin typeface="Calibri" panose="020F0502020204030204"/>
                <a:ea typeface="新細明體" panose="02020500000000000000" pitchFamily="18" charset="-120"/>
              </a:rPr>
              <a:t>b</a:t>
            </a:r>
            <a:endParaRPr lang="zh-TW" altLang="en-US" sz="2400" dirty="0">
              <a:solidFill>
                <a:srgbClr val="00B050"/>
              </a:solidFill>
              <a:latin typeface="Calibri" panose="020F0502020204030204"/>
              <a:ea typeface="新細明體" panose="02020500000000000000" pitchFamily="18" charset="-120"/>
            </a:endParaRPr>
          </a:p>
        </p:txBody>
      </p:sp>
      <p:sp>
        <p:nvSpPr>
          <p:cNvPr id="12" name="文字方塊 11"/>
          <p:cNvSpPr txBox="1"/>
          <p:nvPr/>
        </p:nvSpPr>
        <p:spPr>
          <a:xfrm>
            <a:off x="3473400" y="3514224"/>
            <a:ext cx="475400" cy="461665"/>
          </a:xfrm>
          <a:prstGeom prst="rect">
            <a:avLst/>
          </a:prstGeom>
          <a:noFill/>
        </p:spPr>
        <p:txBody>
          <a:bodyPr wrap="square" rtlCol="0">
            <a:spAutoFit/>
          </a:bodyPr>
          <a:lstStyle/>
          <a:p>
            <a:pPr algn="ctr"/>
            <a:r>
              <a:rPr lang="en-US" altLang="zh-TW" sz="2400" dirty="0">
                <a:solidFill>
                  <a:srgbClr val="FF0000"/>
                </a:solidFill>
                <a:latin typeface="Calibri" panose="020F0502020204030204"/>
                <a:ea typeface="新細明體" panose="02020500000000000000" pitchFamily="18" charset="-120"/>
              </a:rPr>
              <a:t>x</a:t>
            </a:r>
            <a:r>
              <a:rPr lang="en-US" altLang="zh-TW" sz="2400" baseline="-25000" dirty="0">
                <a:solidFill>
                  <a:srgbClr val="FF0000"/>
                </a:solidFill>
                <a:latin typeface="Calibri" panose="020F0502020204030204"/>
                <a:ea typeface="新細明體" panose="02020500000000000000" pitchFamily="18" charset="-120"/>
              </a:rPr>
              <a:t>1</a:t>
            </a:r>
            <a:endParaRPr lang="zh-TW" altLang="en-US" sz="2400" baseline="-25000" dirty="0">
              <a:solidFill>
                <a:srgbClr val="FF0000"/>
              </a:solidFill>
              <a:latin typeface="Calibri" panose="020F0502020204030204"/>
              <a:ea typeface="新細明體" panose="02020500000000000000" pitchFamily="18" charset="-120"/>
            </a:endParaRPr>
          </a:p>
        </p:txBody>
      </p:sp>
      <p:sp>
        <p:nvSpPr>
          <p:cNvPr id="13" name="文字方塊 12"/>
          <p:cNvSpPr txBox="1"/>
          <p:nvPr/>
        </p:nvSpPr>
        <p:spPr>
          <a:xfrm>
            <a:off x="3974814" y="3514224"/>
            <a:ext cx="475400" cy="461665"/>
          </a:xfrm>
          <a:prstGeom prst="rect">
            <a:avLst/>
          </a:prstGeom>
          <a:noFill/>
        </p:spPr>
        <p:txBody>
          <a:bodyPr wrap="square" rtlCol="0">
            <a:spAutoFit/>
          </a:bodyPr>
          <a:lstStyle/>
          <a:p>
            <a:pPr algn="ctr"/>
            <a:r>
              <a:rPr lang="en-US" altLang="zh-TW" sz="2400" dirty="0">
                <a:solidFill>
                  <a:srgbClr val="FF0000"/>
                </a:solidFill>
                <a:latin typeface="Calibri" panose="020F0502020204030204"/>
                <a:ea typeface="新細明體" panose="02020500000000000000" pitchFamily="18" charset="-120"/>
              </a:rPr>
              <a:t>x</a:t>
            </a:r>
            <a:r>
              <a:rPr lang="en-US" altLang="zh-TW" sz="2400" baseline="-25000" dirty="0">
                <a:solidFill>
                  <a:srgbClr val="FF0000"/>
                </a:solidFill>
                <a:latin typeface="Calibri" panose="020F0502020204030204"/>
                <a:ea typeface="新細明體" panose="02020500000000000000" pitchFamily="18" charset="-120"/>
              </a:rPr>
              <a:t>2</a:t>
            </a:r>
            <a:endParaRPr lang="zh-TW" altLang="en-US" sz="2400" baseline="-25000" dirty="0">
              <a:solidFill>
                <a:srgbClr val="FF0000"/>
              </a:solidFill>
              <a:latin typeface="Calibri" panose="020F0502020204030204"/>
              <a:ea typeface="新細明體" panose="02020500000000000000" pitchFamily="18" charset="-120"/>
            </a:endParaRPr>
          </a:p>
        </p:txBody>
      </p:sp>
      <p:sp>
        <p:nvSpPr>
          <p:cNvPr id="14" name="文字方塊 13"/>
          <p:cNvSpPr txBox="1"/>
          <p:nvPr/>
        </p:nvSpPr>
        <p:spPr>
          <a:xfrm>
            <a:off x="4476228" y="3514224"/>
            <a:ext cx="475400" cy="461665"/>
          </a:xfrm>
          <a:prstGeom prst="rect">
            <a:avLst/>
          </a:prstGeom>
          <a:noFill/>
        </p:spPr>
        <p:txBody>
          <a:bodyPr wrap="square" rtlCol="0">
            <a:spAutoFit/>
          </a:bodyPr>
          <a:lstStyle/>
          <a:p>
            <a:pPr algn="ctr"/>
            <a:r>
              <a:rPr lang="en-US" altLang="zh-TW" sz="2400" dirty="0">
                <a:solidFill>
                  <a:srgbClr val="FF0000"/>
                </a:solidFill>
                <a:latin typeface="Calibri" panose="020F0502020204030204"/>
                <a:ea typeface="新細明體" panose="02020500000000000000" pitchFamily="18" charset="-120"/>
              </a:rPr>
              <a:t>x</a:t>
            </a:r>
            <a:r>
              <a:rPr lang="en-US" altLang="zh-TW" sz="2400" baseline="-25000" dirty="0">
                <a:solidFill>
                  <a:srgbClr val="FF0000"/>
                </a:solidFill>
                <a:latin typeface="Calibri" panose="020F0502020204030204"/>
                <a:ea typeface="新細明體" panose="02020500000000000000" pitchFamily="18" charset="-120"/>
              </a:rPr>
              <a:t>3</a:t>
            </a:r>
            <a:endParaRPr lang="zh-TW" altLang="en-US" sz="2400" baseline="-25000" dirty="0">
              <a:solidFill>
                <a:srgbClr val="FF0000"/>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37151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11" grpId="0"/>
      <p:bldP spid="12" grpId="0"/>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solidFill>
            <a:srgbClr val="92D050"/>
          </a:solidFill>
        </p:spPr>
        <p:txBody>
          <a:bodyPr/>
          <a:lstStyle/>
          <a:p>
            <a:r>
              <a:rPr lang="en-US" altLang="zh-TW" dirty="0"/>
              <a:t>Reduced Row Echelon Form</a:t>
            </a:r>
            <a:endParaRPr lang="zh-TW" altLang="en-US" dirty="0"/>
          </a:p>
        </p:txBody>
      </p:sp>
      <p:sp>
        <p:nvSpPr>
          <p:cNvPr id="3" name="內容版面配置區 2"/>
          <p:cNvSpPr>
            <a:spLocks noGrp="1"/>
          </p:cNvSpPr>
          <p:nvPr>
            <p:ph idx="1"/>
          </p:nvPr>
        </p:nvSpPr>
        <p:spPr/>
        <p:txBody>
          <a:bodyPr/>
          <a:lstStyle/>
          <a:p>
            <a:r>
              <a:rPr lang="en-US" altLang="zh-TW" b="1" i="1" u="sng" dirty="0"/>
              <a:t>Example 2. No Solution</a:t>
            </a:r>
            <a:endParaRPr lang="zh-TW" altLang="en-US" b="1" i="1" u="sng" dirty="0"/>
          </a:p>
          <a:p>
            <a:endParaRPr lang="zh-TW" altLang="en-US" dirty="0"/>
          </a:p>
        </p:txBody>
      </p:sp>
      <p:pic>
        <p:nvPicPr>
          <p:cNvPr id="4"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230" y="2870308"/>
            <a:ext cx="2359637" cy="1520655"/>
          </a:xfrm>
          <a:prstGeom prst="rect">
            <a:avLst/>
          </a:prstGeom>
        </p:spPr>
      </p:pic>
      <p:pic>
        <p:nvPicPr>
          <p:cNvPr id="5" name="Picture 1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788" y="2845302"/>
            <a:ext cx="2516802" cy="1417509"/>
          </a:xfrm>
          <a:prstGeom prst="rect">
            <a:avLst/>
          </a:prstGeom>
        </p:spPr>
      </p:pic>
      <p:sp>
        <p:nvSpPr>
          <p:cNvPr id="6" name="矩形 5"/>
          <p:cNvSpPr/>
          <p:nvPr/>
        </p:nvSpPr>
        <p:spPr>
          <a:xfrm>
            <a:off x="8694026" y="3399802"/>
            <a:ext cx="1759392"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kumimoji="1" lang="en-US" altLang="zh-TW" sz="2400" dirty="0">
                <a:solidFill>
                  <a:srgbClr val="FF0000"/>
                </a:solidFill>
                <a:latin typeface="Calibri" panose="020F0502020204030204"/>
                <a:ea typeface="新細明體" panose="02020500000000000000" pitchFamily="18" charset="-120"/>
              </a:rPr>
              <a:t>inconsistent</a:t>
            </a:r>
            <a:r>
              <a:rPr kumimoji="1" lang="en-US" altLang="zh-TW" sz="2400" dirty="0">
                <a:solidFill>
                  <a:prstClr val="black"/>
                </a:solidFill>
                <a:latin typeface="Calibri" panose="020F0502020204030204"/>
                <a:ea typeface="新細明體" panose="02020500000000000000" pitchFamily="18" charset="-120"/>
              </a:rPr>
              <a:t> </a:t>
            </a:r>
            <a:endParaRPr lang="zh-TW" altLang="en-US" sz="2400" dirty="0">
              <a:solidFill>
                <a:prstClr val="black"/>
              </a:solidFill>
              <a:latin typeface="Calibri" panose="020F0502020204030204"/>
              <a:ea typeface="新細明體" panose="02020500000000000000" pitchFamily="18" charset="-120"/>
            </a:endParaRPr>
          </a:p>
        </p:txBody>
      </p:sp>
      <p:sp>
        <p:nvSpPr>
          <p:cNvPr id="7" name="左-右雙向箭號 6"/>
          <p:cNvSpPr/>
          <p:nvPr/>
        </p:nvSpPr>
        <p:spPr>
          <a:xfrm>
            <a:off x="4872185" y="3401864"/>
            <a:ext cx="798285" cy="46166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8" name="文字方塊 7"/>
          <p:cNvSpPr txBox="1"/>
          <p:nvPr/>
        </p:nvSpPr>
        <p:spPr>
          <a:xfrm>
            <a:off x="4143222" y="2461965"/>
            <a:ext cx="278161" cy="461665"/>
          </a:xfrm>
          <a:prstGeom prst="rect">
            <a:avLst/>
          </a:prstGeom>
          <a:noFill/>
        </p:spPr>
        <p:txBody>
          <a:bodyPr wrap="square" rtlCol="0">
            <a:spAutoFit/>
          </a:bodyPr>
          <a:lstStyle/>
          <a:p>
            <a:pPr algn="ctr"/>
            <a:r>
              <a:rPr lang="en-US" altLang="zh-TW" sz="2400" dirty="0">
                <a:solidFill>
                  <a:srgbClr val="00B050"/>
                </a:solidFill>
                <a:latin typeface="Calibri" panose="020F0502020204030204"/>
                <a:ea typeface="新細明體" panose="02020500000000000000" pitchFamily="18" charset="-120"/>
              </a:rPr>
              <a:t>b</a:t>
            </a:r>
            <a:endParaRPr lang="zh-TW" altLang="en-US" sz="2400" dirty="0">
              <a:solidFill>
                <a:srgbClr val="00B050"/>
              </a:solidFill>
              <a:latin typeface="Calibri" panose="020F0502020204030204"/>
              <a:ea typeface="新細明體" panose="02020500000000000000" pitchFamily="18" charset="-120"/>
            </a:endParaRPr>
          </a:p>
        </p:txBody>
      </p:sp>
      <p:sp>
        <p:nvSpPr>
          <p:cNvPr id="9" name="文字方塊 8"/>
          <p:cNvSpPr txBox="1"/>
          <p:nvPr/>
        </p:nvSpPr>
        <p:spPr>
          <a:xfrm>
            <a:off x="2421510" y="2433213"/>
            <a:ext cx="475400" cy="461665"/>
          </a:xfrm>
          <a:prstGeom prst="rect">
            <a:avLst/>
          </a:prstGeom>
          <a:noFill/>
        </p:spPr>
        <p:txBody>
          <a:bodyPr wrap="square" rtlCol="0">
            <a:spAutoFit/>
          </a:bodyPr>
          <a:lstStyle/>
          <a:p>
            <a:pPr algn="ctr"/>
            <a:r>
              <a:rPr lang="en-US" altLang="zh-TW" sz="2400" dirty="0">
                <a:solidFill>
                  <a:srgbClr val="FF0000"/>
                </a:solidFill>
                <a:latin typeface="Calibri" panose="020F0502020204030204"/>
                <a:ea typeface="新細明體" panose="02020500000000000000" pitchFamily="18" charset="-120"/>
              </a:rPr>
              <a:t>x</a:t>
            </a:r>
            <a:r>
              <a:rPr lang="en-US" altLang="zh-TW" sz="2400" baseline="-25000" dirty="0">
                <a:solidFill>
                  <a:srgbClr val="FF0000"/>
                </a:solidFill>
                <a:latin typeface="Calibri" panose="020F0502020204030204"/>
                <a:ea typeface="新細明體" panose="02020500000000000000" pitchFamily="18" charset="-120"/>
              </a:rPr>
              <a:t>1</a:t>
            </a:r>
            <a:endParaRPr lang="zh-TW" altLang="en-US" sz="2400" baseline="-25000" dirty="0">
              <a:solidFill>
                <a:srgbClr val="FF0000"/>
              </a:solidFill>
              <a:latin typeface="Calibri" panose="020F0502020204030204"/>
              <a:ea typeface="新細明體" panose="02020500000000000000" pitchFamily="18" charset="-120"/>
            </a:endParaRPr>
          </a:p>
        </p:txBody>
      </p:sp>
      <p:sp>
        <p:nvSpPr>
          <p:cNvPr id="10" name="文字方塊 9"/>
          <p:cNvSpPr txBox="1"/>
          <p:nvPr/>
        </p:nvSpPr>
        <p:spPr>
          <a:xfrm>
            <a:off x="2922924" y="2433213"/>
            <a:ext cx="475400" cy="461665"/>
          </a:xfrm>
          <a:prstGeom prst="rect">
            <a:avLst/>
          </a:prstGeom>
          <a:noFill/>
        </p:spPr>
        <p:txBody>
          <a:bodyPr wrap="square" rtlCol="0">
            <a:spAutoFit/>
          </a:bodyPr>
          <a:lstStyle/>
          <a:p>
            <a:pPr algn="ctr"/>
            <a:r>
              <a:rPr lang="en-US" altLang="zh-TW" sz="2400" dirty="0">
                <a:solidFill>
                  <a:srgbClr val="FF0000"/>
                </a:solidFill>
                <a:latin typeface="Calibri" panose="020F0502020204030204"/>
                <a:ea typeface="新細明體" panose="02020500000000000000" pitchFamily="18" charset="-120"/>
              </a:rPr>
              <a:t>x</a:t>
            </a:r>
            <a:r>
              <a:rPr lang="en-US" altLang="zh-TW" sz="2400" baseline="-25000" dirty="0">
                <a:solidFill>
                  <a:srgbClr val="FF0000"/>
                </a:solidFill>
                <a:latin typeface="Calibri" panose="020F0502020204030204"/>
                <a:ea typeface="新細明體" panose="02020500000000000000" pitchFamily="18" charset="-120"/>
              </a:rPr>
              <a:t>2</a:t>
            </a:r>
            <a:endParaRPr lang="zh-TW" altLang="en-US" sz="2400" baseline="-25000" dirty="0">
              <a:solidFill>
                <a:srgbClr val="FF0000"/>
              </a:solidFill>
              <a:latin typeface="Calibri" panose="020F0502020204030204"/>
              <a:ea typeface="新細明體" panose="02020500000000000000" pitchFamily="18" charset="-120"/>
            </a:endParaRPr>
          </a:p>
        </p:txBody>
      </p:sp>
      <p:sp>
        <p:nvSpPr>
          <p:cNvPr id="11" name="文字方塊 10"/>
          <p:cNvSpPr txBox="1"/>
          <p:nvPr/>
        </p:nvSpPr>
        <p:spPr>
          <a:xfrm>
            <a:off x="3485047" y="2433213"/>
            <a:ext cx="475400" cy="461665"/>
          </a:xfrm>
          <a:prstGeom prst="rect">
            <a:avLst/>
          </a:prstGeom>
          <a:noFill/>
        </p:spPr>
        <p:txBody>
          <a:bodyPr wrap="square" rtlCol="0">
            <a:spAutoFit/>
          </a:bodyPr>
          <a:lstStyle/>
          <a:p>
            <a:pPr algn="ctr"/>
            <a:r>
              <a:rPr lang="en-US" altLang="zh-TW" sz="2400" dirty="0">
                <a:solidFill>
                  <a:srgbClr val="FF0000"/>
                </a:solidFill>
                <a:latin typeface="Calibri" panose="020F0502020204030204"/>
                <a:ea typeface="新細明體" panose="02020500000000000000" pitchFamily="18" charset="-120"/>
              </a:rPr>
              <a:t>x</a:t>
            </a:r>
            <a:r>
              <a:rPr lang="en-US" altLang="zh-TW" sz="2400" baseline="-25000" dirty="0">
                <a:solidFill>
                  <a:srgbClr val="FF0000"/>
                </a:solidFill>
                <a:latin typeface="Calibri" panose="020F0502020204030204"/>
                <a:ea typeface="新細明體" panose="02020500000000000000" pitchFamily="18" charset="-120"/>
              </a:rPr>
              <a:t>3</a:t>
            </a:r>
            <a:endParaRPr lang="zh-TW" altLang="en-US" sz="2400" baseline="-25000" dirty="0">
              <a:solidFill>
                <a:srgbClr val="FF0000"/>
              </a:solidFill>
              <a:latin typeface="Calibri" panose="020F0502020204030204"/>
              <a:ea typeface="新細明體" panose="02020500000000000000" pitchFamily="18" charset="-120"/>
            </a:endParaRPr>
          </a:p>
        </p:txBody>
      </p:sp>
      <p:sp>
        <p:nvSpPr>
          <p:cNvPr id="13" name="Text Box 11"/>
          <p:cNvSpPr txBox="1">
            <a:spLocks noChangeArrowheads="1"/>
          </p:cNvSpPr>
          <p:nvPr/>
        </p:nvSpPr>
        <p:spPr bwMode="auto">
          <a:xfrm>
            <a:off x="2256710" y="4596940"/>
            <a:ext cx="682751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ea typeface="新細明體" pitchFamily="18" charset="-120"/>
              </a:defRPr>
            </a:lvl1pPr>
            <a:lvl2pPr marL="742950" indent="-285750">
              <a:defRPr sz="2400">
                <a:solidFill>
                  <a:schemeClr val="tx1"/>
                </a:solidFill>
                <a:latin typeface="Times New Roman" pitchFamily="18" charset="0"/>
                <a:ea typeface="新細明體" pitchFamily="18" charset="-120"/>
              </a:defRPr>
            </a:lvl2pPr>
            <a:lvl3pPr marL="1143000" indent="-228600">
              <a:defRPr sz="2400">
                <a:solidFill>
                  <a:schemeClr val="tx1"/>
                </a:solidFill>
                <a:latin typeface="Times New Roman" pitchFamily="18" charset="0"/>
                <a:ea typeface="新細明體" pitchFamily="18" charset="-120"/>
              </a:defRPr>
            </a:lvl3pPr>
            <a:lvl4pPr marL="1600200" indent="-228600">
              <a:defRPr sz="2400">
                <a:solidFill>
                  <a:schemeClr val="tx1"/>
                </a:solidFill>
                <a:latin typeface="Times New Roman" pitchFamily="18" charset="0"/>
                <a:ea typeface="新細明體" pitchFamily="18" charset="-120"/>
              </a:defRPr>
            </a:lvl4pPr>
            <a:lvl5pPr marL="2057400" indent="-228600">
              <a:defRPr sz="24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9pPr>
          </a:lstStyle>
          <a:p>
            <a:r>
              <a:rPr kumimoji="1" lang="en-US" altLang="zh-TW" dirty="0">
                <a:solidFill>
                  <a:prstClr val="black"/>
                </a:solidFill>
              </a:rPr>
              <a:t>When an augmented matrix contains a row in which </a:t>
            </a:r>
            <a:r>
              <a:rPr kumimoji="1" lang="en-US" altLang="zh-TW" b="1" dirty="0">
                <a:solidFill>
                  <a:srgbClr val="0000FF"/>
                </a:solidFill>
              </a:rPr>
              <a:t>the only nonzero entry lies in the last column</a:t>
            </a:r>
            <a:endParaRPr kumimoji="1" lang="en-US" altLang="zh-TW" b="1" dirty="0">
              <a:solidFill>
                <a:srgbClr val="008000"/>
              </a:solidFill>
            </a:endParaRPr>
          </a:p>
        </p:txBody>
      </p:sp>
      <p:sp>
        <p:nvSpPr>
          <p:cNvPr id="14" name="矩形 13"/>
          <p:cNvSpPr/>
          <p:nvPr/>
        </p:nvSpPr>
        <p:spPr>
          <a:xfrm>
            <a:off x="3960447" y="5580534"/>
            <a:ext cx="6132640" cy="830997"/>
          </a:xfrm>
          <a:prstGeom prst="rect">
            <a:avLst/>
          </a:prstGeom>
        </p:spPr>
        <p:txBody>
          <a:bodyPr wrap="square">
            <a:spAutoFit/>
          </a:bodyPr>
          <a:lstStyle/>
          <a:p>
            <a:r>
              <a:rPr kumimoji="1" lang="en-US" altLang="zh-TW" sz="2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The corresponding system of</a:t>
            </a:r>
            <a:br>
              <a:rPr kumimoji="1" lang="en-US" altLang="zh-TW" sz="2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br>
            <a:r>
              <a:rPr kumimoji="1" lang="en-US" altLang="zh-TW" sz="2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linear equations has </a:t>
            </a:r>
            <a:r>
              <a:rPr kumimoji="1" lang="en-US" altLang="zh-TW" sz="2400" b="1" dirty="0">
                <a:solidFill>
                  <a:srgbClr val="008000"/>
                </a:solidFill>
                <a:latin typeface="Times New Roman" panose="02020603050405020304" pitchFamily="18" charset="0"/>
                <a:ea typeface="新細明體" panose="02020500000000000000" pitchFamily="18" charset="-120"/>
                <a:cs typeface="Times New Roman" panose="02020603050405020304" pitchFamily="18" charset="0"/>
              </a:rPr>
              <a:t>no solution </a:t>
            </a:r>
            <a:r>
              <a:rPr kumimoji="1" lang="en-US" altLang="zh-TW" sz="2400" b="1"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a:t>
            </a:r>
            <a:r>
              <a:rPr kumimoji="1" lang="en-US" altLang="zh-TW" sz="24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inconsistent</a:t>
            </a:r>
            <a:r>
              <a:rPr kumimoji="1" lang="en-US" altLang="zh-TW" sz="2400" b="1"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a:t>
            </a:r>
          </a:p>
        </p:txBody>
      </p:sp>
      <p:sp>
        <p:nvSpPr>
          <p:cNvPr id="15" name="向右箭號 14"/>
          <p:cNvSpPr/>
          <p:nvPr/>
        </p:nvSpPr>
        <p:spPr>
          <a:xfrm>
            <a:off x="2887289" y="5791201"/>
            <a:ext cx="949376"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57220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3" grpId="0"/>
      <p:bldP spid="14" grpId="0"/>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3"/>
          <p:cNvSpPr>
            <a:spLocks noChangeArrowheads="1"/>
          </p:cNvSpPr>
          <p:nvPr/>
        </p:nvSpPr>
        <p:spPr bwMode="auto">
          <a:xfrm>
            <a:off x="5778074" y="4311683"/>
            <a:ext cx="74613" cy="76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TW" altLang="en-US">
              <a:solidFill>
                <a:prstClr val="black"/>
              </a:solidFill>
              <a:latin typeface="Calibri" panose="020F0502020204030204"/>
              <a:ea typeface="新細明體" panose="02020500000000000000" pitchFamily="18" charset="-120"/>
            </a:endParaRPr>
          </a:p>
        </p:txBody>
      </p:sp>
      <p:pic>
        <p:nvPicPr>
          <p:cNvPr id="16" name="Picture 2" descr="latex-image-1.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2014" y="1186637"/>
            <a:ext cx="3011414" cy="1377601"/>
          </a:xfrm>
          <a:prstGeom prst="rect">
            <a:avLst/>
          </a:prstGeom>
        </p:spPr>
      </p:pic>
      <p:sp>
        <p:nvSpPr>
          <p:cNvPr id="21" name="Text Box 5"/>
          <p:cNvSpPr txBox="1">
            <a:spLocks noChangeArrowheads="1"/>
          </p:cNvSpPr>
          <p:nvPr/>
        </p:nvSpPr>
        <p:spPr bwMode="auto">
          <a:xfrm>
            <a:off x="1678336" y="2986756"/>
            <a:ext cx="3808189" cy="830997"/>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4"/>
          </a:lnRef>
          <a:fillRef idx="2">
            <a:schemeClr val="accent4"/>
          </a:fillRef>
          <a:effectRef idx="1">
            <a:schemeClr val="accent4"/>
          </a:effectRef>
          <a:fontRef idx="minor">
            <a:schemeClr val="dk1"/>
          </a:fontRef>
        </p:style>
        <p:txBody>
          <a:bodyPr wrap="square">
            <a:spAutoFit/>
          </a:bodyPr>
          <a:lstStyle>
            <a:lvl1pPr>
              <a:defRPr sz="2400">
                <a:solidFill>
                  <a:schemeClr val="tx1"/>
                </a:solidFill>
                <a:latin typeface="Times New Roman" pitchFamily="18" charset="0"/>
                <a:ea typeface="新細明體" pitchFamily="18" charset="-120"/>
              </a:defRPr>
            </a:lvl1pPr>
            <a:lvl2pPr marL="742950" indent="-285750">
              <a:defRPr sz="2400">
                <a:solidFill>
                  <a:schemeClr val="tx1"/>
                </a:solidFill>
                <a:latin typeface="Times New Roman" pitchFamily="18" charset="0"/>
                <a:ea typeface="新細明體" pitchFamily="18" charset="-120"/>
              </a:defRPr>
            </a:lvl2pPr>
            <a:lvl3pPr marL="1143000" indent="-228600">
              <a:defRPr sz="2400">
                <a:solidFill>
                  <a:schemeClr val="tx1"/>
                </a:solidFill>
                <a:latin typeface="Times New Roman" pitchFamily="18" charset="0"/>
                <a:ea typeface="新細明體" pitchFamily="18" charset="-120"/>
              </a:defRPr>
            </a:lvl3pPr>
            <a:lvl4pPr marL="1600200" indent="-228600">
              <a:defRPr sz="2400">
                <a:solidFill>
                  <a:schemeClr val="tx1"/>
                </a:solidFill>
                <a:latin typeface="Times New Roman" pitchFamily="18" charset="0"/>
                <a:ea typeface="新細明體" pitchFamily="18" charset="-120"/>
              </a:defRPr>
            </a:lvl4pPr>
            <a:lvl5pPr marL="2057400" indent="-228600">
              <a:defRPr sz="24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9pPr>
          </a:lstStyle>
          <a:p>
            <a:r>
              <a:rPr kumimoji="1" lang="en-US" altLang="zh-TW" dirty="0">
                <a:solidFill>
                  <a:prstClr val="black"/>
                </a:solidFill>
                <a:sym typeface="Symbol" pitchFamily="18" charset="2"/>
              </a:rPr>
              <a:t>With free variables,</a:t>
            </a:r>
            <a:r>
              <a:rPr kumimoji="1" lang="zh-TW" altLang="en-US" dirty="0">
                <a:solidFill>
                  <a:prstClr val="black"/>
                </a:solidFill>
                <a:sym typeface="Symbol" pitchFamily="18" charset="2"/>
              </a:rPr>
              <a:t> </a:t>
            </a:r>
            <a:r>
              <a:rPr kumimoji="1" lang="en-US" altLang="zh-TW" dirty="0">
                <a:solidFill>
                  <a:prstClr val="black"/>
                </a:solidFill>
                <a:sym typeface="Symbol" pitchFamily="18" charset="2"/>
              </a:rPr>
              <a:t>there are infinitely many solutions.</a:t>
            </a:r>
          </a:p>
        </p:txBody>
      </p:sp>
      <p:pic>
        <p:nvPicPr>
          <p:cNvPr id="22" name="Picture 5" descr="latex-image-1.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0940" y="1259957"/>
            <a:ext cx="2846175" cy="1250592"/>
          </a:xfrm>
          <a:prstGeom prst="rect">
            <a:avLst/>
          </a:prstGeom>
        </p:spPr>
      </p:pic>
      <p:sp>
        <p:nvSpPr>
          <p:cNvPr id="25" name="向右箭號 24"/>
          <p:cNvSpPr/>
          <p:nvPr/>
        </p:nvSpPr>
        <p:spPr>
          <a:xfrm>
            <a:off x="5648290" y="1603961"/>
            <a:ext cx="687786" cy="492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Calibri" panose="020F0502020204030204"/>
              <a:ea typeface="新細明體" panose="02020500000000000000" pitchFamily="18" charset="-120"/>
            </a:endParaRPr>
          </a:p>
        </p:txBody>
      </p:sp>
      <p:sp>
        <p:nvSpPr>
          <p:cNvPr id="18" name="矩形 17"/>
          <p:cNvSpPr/>
          <p:nvPr/>
        </p:nvSpPr>
        <p:spPr>
          <a:xfrm>
            <a:off x="1678336" y="132139"/>
            <a:ext cx="4260397" cy="523220"/>
          </a:xfrm>
          <a:prstGeom prst="rect">
            <a:avLst/>
          </a:prstGeom>
        </p:spPr>
        <p:txBody>
          <a:bodyPr wrap="none">
            <a:spAutoFit/>
          </a:bodyPr>
          <a:lstStyle/>
          <a:p>
            <a:r>
              <a:rPr lang="en-US" altLang="zh-TW" sz="2800" b="1" i="1" u="sng" dirty="0">
                <a:solidFill>
                  <a:prstClr val="black"/>
                </a:solidFill>
                <a:latin typeface="Calibri" panose="020F0502020204030204"/>
                <a:ea typeface="新細明體" panose="02020500000000000000" pitchFamily="18" charset="-120"/>
              </a:rPr>
              <a:t>Example 3. Infinite Solution</a:t>
            </a:r>
            <a:endParaRPr lang="zh-TW" altLang="en-US" sz="2800" b="1" i="1" u="sng" dirty="0">
              <a:solidFill>
                <a:prstClr val="black"/>
              </a:solidFill>
              <a:latin typeface="Calibri" panose="020F0502020204030204"/>
              <a:ea typeface="新細明體" panose="02020500000000000000" pitchFamily="18" charset="-120"/>
            </a:endParaRPr>
          </a:p>
        </p:txBody>
      </p:sp>
      <p:cxnSp>
        <p:nvCxnSpPr>
          <p:cNvPr id="26" name="直線接點 25"/>
          <p:cNvCxnSpPr/>
          <p:nvPr/>
        </p:nvCxnSpPr>
        <p:spPr>
          <a:xfrm>
            <a:off x="8805521" y="2415791"/>
            <a:ext cx="7212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4890397" y="716719"/>
            <a:ext cx="278161" cy="461665"/>
          </a:xfrm>
          <a:prstGeom prst="rect">
            <a:avLst/>
          </a:prstGeom>
          <a:noFill/>
        </p:spPr>
        <p:txBody>
          <a:bodyPr wrap="square" rtlCol="0">
            <a:spAutoFit/>
          </a:bodyPr>
          <a:lstStyle/>
          <a:p>
            <a:pPr algn="ctr"/>
            <a:r>
              <a:rPr lang="en-US" altLang="zh-TW" sz="2400" dirty="0">
                <a:solidFill>
                  <a:srgbClr val="00B050"/>
                </a:solidFill>
                <a:latin typeface="Calibri" panose="020F0502020204030204"/>
                <a:ea typeface="新細明體" panose="02020500000000000000" pitchFamily="18" charset="-120"/>
              </a:rPr>
              <a:t>b</a:t>
            </a:r>
            <a:endParaRPr lang="zh-TW" altLang="en-US" sz="2400" dirty="0">
              <a:solidFill>
                <a:srgbClr val="00B050"/>
              </a:solidFill>
              <a:latin typeface="Calibri" panose="020F0502020204030204"/>
              <a:ea typeface="新細明體" panose="02020500000000000000" pitchFamily="18" charset="-120"/>
            </a:endParaRPr>
          </a:p>
        </p:txBody>
      </p:sp>
      <p:sp>
        <p:nvSpPr>
          <p:cNvPr id="28" name="文字方塊 27"/>
          <p:cNvSpPr txBox="1"/>
          <p:nvPr/>
        </p:nvSpPr>
        <p:spPr>
          <a:xfrm>
            <a:off x="2409340" y="685527"/>
            <a:ext cx="475400" cy="461665"/>
          </a:xfrm>
          <a:prstGeom prst="rect">
            <a:avLst/>
          </a:prstGeom>
          <a:noFill/>
        </p:spPr>
        <p:txBody>
          <a:bodyPr wrap="square" rtlCol="0">
            <a:spAutoFit/>
          </a:bodyPr>
          <a:lstStyle/>
          <a:p>
            <a:pPr algn="ctr"/>
            <a:r>
              <a:rPr lang="en-US" altLang="zh-TW" sz="2400" dirty="0">
                <a:solidFill>
                  <a:srgbClr val="FF0000"/>
                </a:solidFill>
                <a:latin typeface="Calibri" panose="020F0502020204030204"/>
                <a:ea typeface="新細明體" panose="02020500000000000000" pitchFamily="18" charset="-120"/>
              </a:rPr>
              <a:t>x</a:t>
            </a:r>
            <a:r>
              <a:rPr lang="en-US" altLang="zh-TW" sz="2400" baseline="-25000" dirty="0">
                <a:solidFill>
                  <a:srgbClr val="FF0000"/>
                </a:solidFill>
                <a:latin typeface="Calibri" panose="020F0502020204030204"/>
                <a:ea typeface="新細明體" panose="02020500000000000000" pitchFamily="18" charset="-120"/>
              </a:rPr>
              <a:t>1</a:t>
            </a:r>
            <a:endParaRPr lang="zh-TW" altLang="en-US" sz="2400" baseline="-25000" dirty="0">
              <a:solidFill>
                <a:srgbClr val="FF0000"/>
              </a:solidFill>
              <a:latin typeface="Calibri" panose="020F0502020204030204"/>
              <a:ea typeface="新細明體" panose="02020500000000000000" pitchFamily="18" charset="-120"/>
            </a:endParaRPr>
          </a:p>
        </p:txBody>
      </p:sp>
      <p:sp>
        <p:nvSpPr>
          <p:cNvPr id="29" name="文字方塊 28"/>
          <p:cNvSpPr txBox="1"/>
          <p:nvPr/>
        </p:nvSpPr>
        <p:spPr>
          <a:xfrm>
            <a:off x="2910754" y="685527"/>
            <a:ext cx="475400" cy="461665"/>
          </a:xfrm>
          <a:prstGeom prst="rect">
            <a:avLst/>
          </a:prstGeom>
          <a:noFill/>
        </p:spPr>
        <p:txBody>
          <a:bodyPr wrap="square" rtlCol="0">
            <a:spAutoFit/>
          </a:bodyPr>
          <a:lstStyle/>
          <a:p>
            <a:pPr algn="ctr"/>
            <a:r>
              <a:rPr lang="en-US" altLang="zh-TW" sz="2400" dirty="0">
                <a:solidFill>
                  <a:srgbClr val="FF0000"/>
                </a:solidFill>
                <a:latin typeface="Calibri" panose="020F0502020204030204"/>
                <a:ea typeface="新細明體" panose="02020500000000000000" pitchFamily="18" charset="-120"/>
              </a:rPr>
              <a:t>x</a:t>
            </a:r>
            <a:r>
              <a:rPr lang="en-US" altLang="zh-TW" sz="2400" baseline="-25000" dirty="0">
                <a:solidFill>
                  <a:srgbClr val="FF0000"/>
                </a:solidFill>
                <a:latin typeface="Calibri" panose="020F0502020204030204"/>
                <a:ea typeface="新細明體" panose="02020500000000000000" pitchFamily="18" charset="-120"/>
              </a:rPr>
              <a:t>2</a:t>
            </a:r>
            <a:endParaRPr lang="zh-TW" altLang="en-US" sz="2400" baseline="-25000" dirty="0">
              <a:solidFill>
                <a:srgbClr val="FF0000"/>
              </a:solidFill>
              <a:latin typeface="Calibri" panose="020F0502020204030204"/>
              <a:ea typeface="新細明體" panose="02020500000000000000" pitchFamily="18" charset="-120"/>
            </a:endParaRPr>
          </a:p>
        </p:txBody>
      </p:sp>
      <p:sp>
        <p:nvSpPr>
          <p:cNvPr id="30" name="文字方塊 29"/>
          <p:cNvSpPr txBox="1"/>
          <p:nvPr/>
        </p:nvSpPr>
        <p:spPr>
          <a:xfrm>
            <a:off x="3412168" y="685527"/>
            <a:ext cx="475400" cy="461665"/>
          </a:xfrm>
          <a:prstGeom prst="rect">
            <a:avLst/>
          </a:prstGeom>
          <a:noFill/>
        </p:spPr>
        <p:txBody>
          <a:bodyPr wrap="square" rtlCol="0">
            <a:spAutoFit/>
          </a:bodyPr>
          <a:lstStyle/>
          <a:p>
            <a:pPr algn="ctr"/>
            <a:r>
              <a:rPr lang="en-US" altLang="zh-TW" sz="2400" dirty="0">
                <a:solidFill>
                  <a:srgbClr val="FF0000"/>
                </a:solidFill>
                <a:latin typeface="Calibri" panose="020F0502020204030204"/>
                <a:ea typeface="新細明體" panose="02020500000000000000" pitchFamily="18" charset="-120"/>
              </a:rPr>
              <a:t>x</a:t>
            </a:r>
            <a:r>
              <a:rPr lang="en-US" altLang="zh-TW" sz="2400" baseline="-25000" dirty="0">
                <a:solidFill>
                  <a:srgbClr val="FF0000"/>
                </a:solidFill>
                <a:latin typeface="Calibri" panose="020F0502020204030204"/>
                <a:ea typeface="新細明體" panose="02020500000000000000" pitchFamily="18" charset="-120"/>
              </a:rPr>
              <a:t>3</a:t>
            </a:r>
            <a:endParaRPr lang="zh-TW" altLang="en-US" sz="2400" baseline="-25000" dirty="0">
              <a:solidFill>
                <a:srgbClr val="FF0000"/>
              </a:solidFill>
              <a:latin typeface="Calibri" panose="020F0502020204030204"/>
              <a:ea typeface="新細明體" panose="02020500000000000000" pitchFamily="18" charset="-120"/>
            </a:endParaRPr>
          </a:p>
        </p:txBody>
      </p:sp>
      <p:sp>
        <p:nvSpPr>
          <p:cNvPr id="31" name="文字方塊 30"/>
          <p:cNvSpPr txBox="1"/>
          <p:nvPr/>
        </p:nvSpPr>
        <p:spPr>
          <a:xfrm>
            <a:off x="3913582" y="685527"/>
            <a:ext cx="475400" cy="461665"/>
          </a:xfrm>
          <a:prstGeom prst="rect">
            <a:avLst/>
          </a:prstGeom>
          <a:noFill/>
        </p:spPr>
        <p:txBody>
          <a:bodyPr wrap="square" rtlCol="0">
            <a:spAutoFit/>
          </a:bodyPr>
          <a:lstStyle/>
          <a:p>
            <a:pPr algn="ctr"/>
            <a:r>
              <a:rPr lang="en-US" altLang="zh-TW" sz="2400" dirty="0">
                <a:solidFill>
                  <a:srgbClr val="FF0000"/>
                </a:solidFill>
                <a:latin typeface="Calibri" panose="020F0502020204030204"/>
                <a:ea typeface="新細明體" panose="02020500000000000000" pitchFamily="18" charset="-120"/>
              </a:rPr>
              <a:t>x</a:t>
            </a:r>
            <a:r>
              <a:rPr lang="en-US" altLang="zh-TW" sz="2400" baseline="-25000" dirty="0">
                <a:solidFill>
                  <a:srgbClr val="FF0000"/>
                </a:solidFill>
                <a:latin typeface="Calibri" panose="020F0502020204030204"/>
                <a:ea typeface="新細明體" panose="02020500000000000000" pitchFamily="18" charset="-120"/>
              </a:rPr>
              <a:t>4</a:t>
            </a:r>
            <a:endParaRPr lang="zh-TW" altLang="en-US" sz="2400" baseline="-25000" dirty="0">
              <a:solidFill>
                <a:srgbClr val="FF0000"/>
              </a:solidFill>
              <a:latin typeface="Calibri" panose="020F0502020204030204"/>
              <a:ea typeface="新細明體" panose="02020500000000000000" pitchFamily="18" charset="-120"/>
            </a:endParaRPr>
          </a:p>
        </p:txBody>
      </p:sp>
      <p:sp>
        <p:nvSpPr>
          <p:cNvPr id="32" name="文字方塊 31"/>
          <p:cNvSpPr txBox="1"/>
          <p:nvPr/>
        </p:nvSpPr>
        <p:spPr>
          <a:xfrm>
            <a:off x="4414996" y="685527"/>
            <a:ext cx="475400" cy="461665"/>
          </a:xfrm>
          <a:prstGeom prst="rect">
            <a:avLst/>
          </a:prstGeom>
          <a:noFill/>
        </p:spPr>
        <p:txBody>
          <a:bodyPr wrap="square" rtlCol="0">
            <a:spAutoFit/>
          </a:bodyPr>
          <a:lstStyle/>
          <a:p>
            <a:pPr algn="ctr"/>
            <a:r>
              <a:rPr lang="en-US" altLang="zh-TW" sz="2400" dirty="0">
                <a:solidFill>
                  <a:srgbClr val="FF0000"/>
                </a:solidFill>
                <a:latin typeface="Calibri" panose="020F0502020204030204"/>
                <a:ea typeface="新細明體" panose="02020500000000000000" pitchFamily="18" charset="-120"/>
              </a:rPr>
              <a:t>x</a:t>
            </a:r>
            <a:r>
              <a:rPr lang="en-US" altLang="zh-TW" sz="2400" baseline="-25000" dirty="0">
                <a:solidFill>
                  <a:srgbClr val="FF0000"/>
                </a:solidFill>
                <a:latin typeface="Calibri" panose="020F0502020204030204"/>
                <a:ea typeface="新細明體" panose="02020500000000000000" pitchFamily="18" charset="-120"/>
              </a:rPr>
              <a:t>5</a:t>
            </a:r>
            <a:endParaRPr lang="zh-TW" altLang="en-US" sz="2400" baseline="-25000" dirty="0">
              <a:solidFill>
                <a:srgbClr val="FF0000"/>
              </a:solidFill>
              <a:latin typeface="Calibri" panose="020F0502020204030204"/>
              <a:ea typeface="新細明體" panose="02020500000000000000" pitchFamily="18" charset="-120"/>
            </a:endParaRPr>
          </a:p>
        </p:txBody>
      </p:sp>
      <p:pic>
        <p:nvPicPr>
          <p:cNvPr id="23" name="Picture 6" descr="latex-image-1.pd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8874" y="3001263"/>
            <a:ext cx="2353476" cy="1698078"/>
          </a:xfrm>
          <a:prstGeom prst="rect">
            <a:avLst/>
          </a:prstGeom>
        </p:spPr>
      </p:pic>
      <p:grpSp>
        <p:nvGrpSpPr>
          <p:cNvPr id="6" name="Group 5">
            <a:extLst>
              <a:ext uri="{FF2B5EF4-FFF2-40B4-BE49-F238E27FC236}">
                <a16:creationId xmlns:a16="http://schemas.microsoft.com/office/drawing/2014/main" id="{51F99733-D3B8-4935-BC84-DB1688782412}"/>
              </a:ext>
            </a:extLst>
          </p:cNvPr>
          <p:cNvGrpSpPr/>
          <p:nvPr/>
        </p:nvGrpSpPr>
        <p:grpSpPr>
          <a:xfrm>
            <a:off x="5852686" y="3146313"/>
            <a:ext cx="2816188" cy="1354642"/>
            <a:chOff x="5852686" y="3146313"/>
            <a:chExt cx="2816188" cy="1354642"/>
          </a:xfrm>
        </p:grpSpPr>
        <p:sp>
          <p:nvSpPr>
            <p:cNvPr id="33" name="Text Box 14"/>
            <p:cNvSpPr txBox="1">
              <a:spLocks noChangeArrowheads="1"/>
            </p:cNvSpPr>
            <p:nvPr/>
          </p:nvSpPr>
          <p:spPr bwMode="auto">
            <a:xfrm>
              <a:off x="5852686" y="3293859"/>
              <a:ext cx="20802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ea typeface="新細明體" pitchFamily="18" charset="-120"/>
                </a:defRPr>
              </a:lvl1pPr>
              <a:lvl2pPr marL="742950" indent="-285750">
                <a:defRPr sz="2400">
                  <a:solidFill>
                    <a:schemeClr val="tx1"/>
                  </a:solidFill>
                  <a:latin typeface="Times New Roman" pitchFamily="18" charset="0"/>
                  <a:ea typeface="新細明體" pitchFamily="18" charset="-120"/>
                </a:defRPr>
              </a:lvl2pPr>
              <a:lvl3pPr marL="1143000" indent="-228600">
                <a:defRPr sz="2400">
                  <a:solidFill>
                    <a:schemeClr val="tx1"/>
                  </a:solidFill>
                  <a:latin typeface="Times New Roman" pitchFamily="18" charset="0"/>
                  <a:ea typeface="新細明體" pitchFamily="18" charset="-120"/>
                </a:defRPr>
              </a:lvl3pPr>
              <a:lvl4pPr marL="1600200" indent="-228600">
                <a:defRPr sz="2400">
                  <a:solidFill>
                    <a:schemeClr val="tx1"/>
                  </a:solidFill>
                  <a:latin typeface="Times New Roman" pitchFamily="18" charset="0"/>
                  <a:ea typeface="新細明體" pitchFamily="18" charset="-120"/>
                </a:defRPr>
              </a:lvl4pPr>
              <a:lvl5pPr marL="2057400" indent="-228600">
                <a:defRPr sz="24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400">
                  <a:solidFill>
                    <a:schemeClr val="tx1"/>
                  </a:solidFill>
                  <a:latin typeface="Times New Roman" pitchFamily="18" charset="0"/>
                  <a:ea typeface="新細明體" pitchFamily="18" charset="-120"/>
                </a:defRPr>
              </a:lvl9pPr>
            </a:lstStyle>
            <a:p>
              <a:r>
                <a:rPr kumimoji="1" lang="en-US" altLang="zh-TW" dirty="0">
                  <a:solidFill>
                    <a:srgbClr val="FF0000"/>
                  </a:solidFill>
                </a:rPr>
                <a:t>Basic variables</a:t>
              </a:r>
            </a:p>
          </p:txBody>
        </p:sp>
        <p:cxnSp>
          <p:nvCxnSpPr>
            <p:cNvPr id="39" name="直線單箭頭接點 38"/>
            <p:cNvCxnSpPr/>
            <p:nvPr/>
          </p:nvCxnSpPr>
          <p:spPr>
            <a:xfrm flipH="1">
              <a:off x="7843964" y="3146313"/>
              <a:ext cx="824910" cy="4046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cxnSpLocks/>
              <a:stCxn id="23" idx="1"/>
            </p:cNvCxnSpPr>
            <p:nvPr/>
          </p:nvCxnSpPr>
          <p:spPr>
            <a:xfrm flipH="1" flipV="1">
              <a:off x="7798128" y="3606444"/>
              <a:ext cx="870746" cy="2438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H="1" flipV="1">
              <a:off x="7798128" y="3674300"/>
              <a:ext cx="779073" cy="8266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1631281" y="4009438"/>
            <a:ext cx="4037174" cy="461665"/>
          </a:xfrm>
          <a:prstGeom prst="rect">
            <a:avLst/>
          </a:prstGeom>
          <a:noFill/>
        </p:spPr>
        <p:txBody>
          <a:bodyPr wrap="square" rtlCol="0">
            <a:spAutoFit/>
          </a:bodyPr>
          <a:lstStyle/>
          <a:p>
            <a:r>
              <a:rPr lang="en-US" altLang="zh-TW" sz="2400" dirty="0">
                <a:solidFill>
                  <a:srgbClr val="FF0000"/>
                </a:solidFill>
                <a:latin typeface="Calibri" panose="020F0502020204030204"/>
                <a:ea typeface="新細明體" panose="02020500000000000000" pitchFamily="18" charset="-120"/>
              </a:rPr>
              <a:t>Parametric Representation:</a:t>
            </a:r>
            <a:endParaRPr lang="zh-TW" altLang="en-US" sz="2400" dirty="0">
              <a:solidFill>
                <a:srgbClr val="FF0000"/>
              </a:solidFill>
              <a:latin typeface="Calibri" panose="020F0502020204030204"/>
              <a:ea typeface="新細明體" panose="02020500000000000000" pitchFamily="18" charset="-120"/>
            </a:endParaRPr>
          </a:p>
        </p:txBody>
      </p:sp>
      <p:grpSp>
        <p:nvGrpSpPr>
          <p:cNvPr id="8" name="Group 7">
            <a:extLst>
              <a:ext uri="{FF2B5EF4-FFF2-40B4-BE49-F238E27FC236}">
                <a16:creationId xmlns:a16="http://schemas.microsoft.com/office/drawing/2014/main" id="{150A6316-D413-428D-960C-C3515F5074FE}"/>
              </a:ext>
            </a:extLst>
          </p:cNvPr>
          <p:cNvGrpSpPr/>
          <p:nvPr/>
        </p:nvGrpSpPr>
        <p:grpSpPr>
          <a:xfrm>
            <a:off x="2343019" y="4568878"/>
            <a:ext cx="7137161" cy="1858376"/>
            <a:chOff x="2343019" y="4568878"/>
            <a:chExt cx="7137161" cy="1858376"/>
          </a:xfrm>
        </p:grpSpPr>
        <p:grpSp>
          <p:nvGrpSpPr>
            <p:cNvPr id="48" name="Group 47">
              <a:extLst>
                <a:ext uri="{FF2B5EF4-FFF2-40B4-BE49-F238E27FC236}">
                  <a16:creationId xmlns:a16="http://schemas.microsoft.com/office/drawing/2014/main" id="{8E5810D2-0791-46BC-B3BF-5D852C7023A0}"/>
                </a:ext>
              </a:extLst>
            </p:cNvPr>
            <p:cNvGrpSpPr/>
            <p:nvPr/>
          </p:nvGrpSpPr>
          <p:grpSpPr>
            <a:xfrm>
              <a:off x="2343019" y="4568878"/>
              <a:ext cx="4527231" cy="1858376"/>
              <a:chOff x="2218635" y="1545128"/>
              <a:chExt cx="4527231" cy="2171700"/>
            </a:xfrm>
          </p:grpSpPr>
          <p:grpSp>
            <p:nvGrpSpPr>
              <p:cNvPr id="49" name="Group 48">
                <a:extLst>
                  <a:ext uri="{FF2B5EF4-FFF2-40B4-BE49-F238E27FC236}">
                    <a16:creationId xmlns:a16="http://schemas.microsoft.com/office/drawing/2014/main" id="{4ED21E78-D0C3-4CEC-985A-F7BD1253B0C3}"/>
                  </a:ext>
                </a:extLst>
              </p:cNvPr>
              <p:cNvGrpSpPr/>
              <p:nvPr/>
            </p:nvGrpSpPr>
            <p:grpSpPr>
              <a:xfrm>
                <a:off x="2218635" y="1545128"/>
                <a:ext cx="4527231" cy="2171700"/>
                <a:chOff x="5335908" y="373033"/>
                <a:chExt cx="4527231" cy="2171700"/>
              </a:xfrm>
            </p:grpSpPr>
            <p:pic>
              <p:nvPicPr>
                <p:cNvPr id="52" name="Picture 51">
                  <a:extLst>
                    <a:ext uri="{FF2B5EF4-FFF2-40B4-BE49-F238E27FC236}">
                      <a16:creationId xmlns:a16="http://schemas.microsoft.com/office/drawing/2014/main" id="{17945300-0A58-473C-B95D-EFE0B3F4F934}"/>
                    </a:ext>
                  </a:extLst>
                </p:cNvPr>
                <p:cNvPicPr>
                  <a:picLocks noChangeAspect="1"/>
                </p:cNvPicPr>
                <p:nvPr/>
              </p:nvPicPr>
              <p:blipFill>
                <a:blip r:embed="rId5"/>
                <a:stretch>
                  <a:fillRect/>
                </a:stretch>
              </p:blipFill>
              <p:spPr>
                <a:xfrm>
                  <a:off x="5335908" y="373033"/>
                  <a:ext cx="1038225" cy="2171700"/>
                </a:xfrm>
                <a:prstGeom prst="rect">
                  <a:avLst/>
                </a:prstGeom>
              </p:spPr>
            </p:pic>
            <p:grpSp>
              <p:nvGrpSpPr>
                <p:cNvPr id="53" name="Group 52">
                  <a:extLst>
                    <a:ext uri="{FF2B5EF4-FFF2-40B4-BE49-F238E27FC236}">
                      <a16:creationId xmlns:a16="http://schemas.microsoft.com/office/drawing/2014/main" id="{2F10137C-FF82-4007-BC09-65499475ADBB}"/>
                    </a:ext>
                  </a:extLst>
                </p:cNvPr>
                <p:cNvGrpSpPr/>
                <p:nvPr/>
              </p:nvGrpSpPr>
              <p:grpSpPr>
                <a:xfrm>
                  <a:off x="6491289" y="420658"/>
                  <a:ext cx="3371850" cy="2124075"/>
                  <a:chOff x="6014431" y="2366962"/>
                  <a:chExt cx="3371850" cy="2124075"/>
                </a:xfrm>
              </p:grpSpPr>
              <p:pic>
                <p:nvPicPr>
                  <p:cNvPr id="54" name="Picture 53">
                    <a:extLst>
                      <a:ext uri="{FF2B5EF4-FFF2-40B4-BE49-F238E27FC236}">
                        <a16:creationId xmlns:a16="http://schemas.microsoft.com/office/drawing/2014/main" id="{0FB21827-E74D-4F52-9027-9CE0341477CF}"/>
                      </a:ext>
                    </a:extLst>
                  </p:cNvPr>
                  <p:cNvPicPr>
                    <a:picLocks noChangeAspect="1"/>
                  </p:cNvPicPr>
                  <p:nvPr/>
                </p:nvPicPr>
                <p:blipFill>
                  <a:blip r:embed="rId6"/>
                  <a:stretch>
                    <a:fillRect/>
                  </a:stretch>
                </p:blipFill>
                <p:spPr>
                  <a:xfrm>
                    <a:off x="6014431" y="2366962"/>
                    <a:ext cx="3371850" cy="2124075"/>
                  </a:xfrm>
                  <a:prstGeom prst="rect">
                    <a:avLst/>
                  </a:prstGeom>
                </p:spPr>
              </p:pic>
              <p:sp>
                <p:nvSpPr>
                  <p:cNvPr id="55" name="Rectangle 54">
                    <a:extLst>
                      <a:ext uri="{FF2B5EF4-FFF2-40B4-BE49-F238E27FC236}">
                        <a16:creationId xmlns:a16="http://schemas.microsoft.com/office/drawing/2014/main" id="{3A7EA237-360D-4293-8F46-FE1ACC32F567}"/>
                      </a:ext>
                    </a:extLst>
                  </p:cNvPr>
                  <p:cNvSpPr/>
                  <p:nvPr/>
                </p:nvSpPr>
                <p:spPr>
                  <a:xfrm>
                    <a:off x="6899564" y="3300153"/>
                    <a:ext cx="266007" cy="2992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A88FB72-DF8C-4CA1-B13A-CB36E6C7C637}"/>
                      </a:ext>
                    </a:extLst>
                  </p:cNvPr>
                  <p:cNvSpPr/>
                  <p:nvPr/>
                </p:nvSpPr>
                <p:spPr>
                  <a:xfrm>
                    <a:off x="8167860" y="3279370"/>
                    <a:ext cx="266007" cy="2992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2E998DF1-8735-4AF6-BE95-9720945CC2DD}"/>
                      </a:ext>
                    </a:extLst>
                  </p:cNvPr>
                  <p:cNvSpPr txBox="1"/>
                  <p:nvPr/>
                </p:nvSpPr>
                <p:spPr>
                  <a:xfrm>
                    <a:off x="4207298" y="2408568"/>
                    <a:ext cx="486865"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𝜆</m:t>
                              </m:r>
                            </m:e>
                            <m:sub>
                              <m:r>
                                <a:rPr lang="en-US" sz="3200" b="0" i="1" smtClean="0">
                                  <a:latin typeface="Cambria Math" panose="02040503050406030204" pitchFamily="18" charset="0"/>
                                  <a:ea typeface="Cambria Math" panose="02040503050406030204" pitchFamily="18" charset="0"/>
                                </a:rPr>
                                <m:t>1</m:t>
                              </m:r>
                            </m:sub>
                          </m:sSub>
                        </m:oMath>
                      </m:oMathPara>
                    </a14:m>
                    <a:endParaRPr lang="en-US" sz="3200" dirty="0"/>
                  </a:p>
                </p:txBody>
              </p:sp>
            </mc:Choice>
            <mc:Fallback>
              <p:sp>
                <p:nvSpPr>
                  <p:cNvPr id="50" name="TextBox 49">
                    <a:extLst>
                      <a:ext uri="{FF2B5EF4-FFF2-40B4-BE49-F238E27FC236}">
                        <a16:creationId xmlns:a16="http://schemas.microsoft.com/office/drawing/2014/main" id="{2E998DF1-8735-4AF6-BE95-9720945CC2DD}"/>
                      </a:ext>
                    </a:extLst>
                  </p:cNvPr>
                  <p:cNvSpPr txBox="1">
                    <a:spLocks noRot="1" noChangeAspect="1" noMove="1" noResize="1" noEditPoints="1" noAdjustHandles="1" noChangeArrowheads="1" noChangeShapeType="1" noTextEdit="1"/>
                  </p:cNvSpPr>
                  <p:nvPr/>
                </p:nvSpPr>
                <p:spPr>
                  <a:xfrm>
                    <a:off x="4207298" y="2408568"/>
                    <a:ext cx="486865" cy="492443"/>
                  </a:xfrm>
                  <a:prstGeom prst="rect">
                    <a:avLst/>
                  </a:prstGeom>
                  <a:blipFill>
                    <a:blip r:embed="rId7"/>
                    <a:stretch>
                      <a:fillRect b="-115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4C67FC0D-E995-434B-A957-CCF7CD335571}"/>
                      </a:ext>
                    </a:extLst>
                  </p:cNvPr>
                  <p:cNvSpPr txBox="1"/>
                  <p:nvPr/>
                </p:nvSpPr>
                <p:spPr>
                  <a:xfrm>
                    <a:off x="5480340" y="2384756"/>
                    <a:ext cx="496353"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𝜆</m:t>
                              </m:r>
                            </m:e>
                            <m:sub>
                              <m:r>
                                <a:rPr lang="en-US" sz="3200" b="0" i="1" smtClean="0">
                                  <a:latin typeface="Cambria Math" panose="02040503050406030204" pitchFamily="18" charset="0"/>
                                  <a:ea typeface="Cambria Math" panose="02040503050406030204" pitchFamily="18" charset="0"/>
                                </a:rPr>
                                <m:t>2</m:t>
                              </m:r>
                            </m:sub>
                          </m:sSub>
                        </m:oMath>
                      </m:oMathPara>
                    </a14:m>
                    <a:endParaRPr lang="en-US" sz="3200" dirty="0"/>
                  </a:p>
                </p:txBody>
              </p:sp>
            </mc:Choice>
            <mc:Fallback>
              <p:sp>
                <p:nvSpPr>
                  <p:cNvPr id="51" name="TextBox 50">
                    <a:extLst>
                      <a:ext uri="{FF2B5EF4-FFF2-40B4-BE49-F238E27FC236}">
                        <a16:creationId xmlns:a16="http://schemas.microsoft.com/office/drawing/2014/main" id="{4C67FC0D-E995-434B-A957-CCF7CD335571}"/>
                      </a:ext>
                    </a:extLst>
                  </p:cNvPr>
                  <p:cNvSpPr txBox="1">
                    <a:spLocks noRot="1" noChangeAspect="1" noMove="1" noResize="1" noEditPoints="1" noAdjustHandles="1" noChangeArrowheads="1" noChangeShapeType="1" noTextEdit="1"/>
                  </p:cNvSpPr>
                  <p:nvPr/>
                </p:nvSpPr>
                <p:spPr>
                  <a:xfrm>
                    <a:off x="5480340" y="2384756"/>
                    <a:ext cx="496353" cy="492443"/>
                  </a:xfrm>
                  <a:prstGeom prst="rect">
                    <a:avLst/>
                  </a:prstGeom>
                  <a:blipFill>
                    <a:blip r:embed="rId8"/>
                    <a:stretch>
                      <a:fillRect b="-1304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BBB308A9-FCD2-4058-A039-F79428BE04B2}"/>
                    </a:ext>
                  </a:extLst>
                </p:cNvPr>
                <p:cNvSpPr txBox="1"/>
                <p:nvPr/>
              </p:nvSpPr>
              <p:spPr>
                <a:xfrm>
                  <a:off x="7696678" y="5284812"/>
                  <a:ext cx="1783502"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𝜆</m:t>
                          </m:r>
                        </m:e>
                        <m:sub>
                          <m:r>
                            <a:rPr lang="en-US" sz="3200" b="0" i="1" smtClean="0">
                              <a:latin typeface="Cambria Math" panose="02040503050406030204" pitchFamily="18" charset="0"/>
                              <a:ea typeface="Cambria Math" panose="02040503050406030204" pitchFamily="18" charset="0"/>
                            </a:rPr>
                            <m:t>1</m:t>
                          </m:r>
                        </m:sub>
                      </m:sSub>
                    </m:oMath>
                  </a14:m>
                  <a:r>
                    <a:rPr lang="en-US" sz="3200" dirty="0"/>
                    <a:t>, </a:t>
                  </a:r>
                  <a14:m>
                    <m:oMath xmlns:m="http://schemas.openxmlformats.org/officeDocument/2006/math">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𝜆</m:t>
                          </m:r>
                        </m:e>
                        <m:sub>
                          <m:r>
                            <a:rPr lang="en-US" sz="3200" b="0" i="1" smtClean="0">
                              <a:latin typeface="Cambria Math" panose="02040503050406030204" pitchFamily="18" charset="0"/>
                              <a:ea typeface="Cambria Math" panose="02040503050406030204" pitchFamily="18" charset="0"/>
                            </a:rPr>
                            <m:t>2</m:t>
                          </m:r>
                        </m:sub>
                      </m:sSub>
                      <m:r>
                        <a:rPr lang="en-US" sz="3200" i="1" smtClean="0">
                          <a:latin typeface="Cambria Math" panose="02040503050406030204" pitchFamily="18" charset="0"/>
                          <a:ea typeface="Cambria Math" panose="02040503050406030204" pitchFamily="18" charset="0"/>
                        </a:rPr>
                        <m:t>∈</m:t>
                      </m:r>
                      <m:r>
                        <a:rPr lang="en-US" sz="3200" i="1" smtClean="0">
                          <a:latin typeface="Cambria Math" panose="02040503050406030204" pitchFamily="18" charset="0"/>
                          <a:ea typeface="Cambria Math" panose="02040503050406030204" pitchFamily="18" charset="0"/>
                        </a:rPr>
                        <m:t>ℝ</m:t>
                      </m:r>
                    </m:oMath>
                  </a14:m>
                  <a:endParaRPr lang="en-US" sz="3200" dirty="0"/>
                </a:p>
              </p:txBody>
            </p:sp>
          </mc:Choice>
          <mc:Fallback>
            <p:sp>
              <p:nvSpPr>
                <p:cNvPr id="57" name="TextBox 56">
                  <a:extLst>
                    <a:ext uri="{FF2B5EF4-FFF2-40B4-BE49-F238E27FC236}">
                      <a16:creationId xmlns:a16="http://schemas.microsoft.com/office/drawing/2014/main" id="{BBB308A9-FCD2-4058-A039-F79428BE04B2}"/>
                    </a:ext>
                  </a:extLst>
                </p:cNvPr>
                <p:cNvSpPr txBox="1">
                  <a:spLocks noRot="1" noChangeAspect="1" noMove="1" noResize="1" noEditPoints="1" noAdjustHandles="1" noChangeArrowheads="1" noChangeShapeType="1" noTextEdit="1"/>
                </p:cNvSpPr>
                <p:nvPr/>
              </p:nvSpPr>
              <p:spPr>
                <a:xfrm>
                  <a:off x="7696678" y="5284812"/>
                  <a:ext cx="1783502" cy="492443"/>
                </a:xfrm>
                <a:prstGeom prst="rect">
                  <a:avLst/>
                </a:prstGeom>
                <a:blipFill>
                  <a:blip r:embed="rId9"/>
                  <a:stretch>
                    <a:fillRect t="-24691" b="-49383"/>
                  </a:stretch>
                </a:blipFill>
              </p:spPr>
              <p:txBody>
                <a:bodyPr/>
                <a:lstStyle/>
                <a:p>
                  <a:r>
                    <a:rPr lang="en-US">
                      <a:noFill/>
                    </a:rPr>
                    <a:t> </a:t>
                  </a:r>
                </a:p>
              </p:txBody>
            </p:sp>
          </mc:Fallback>
        </mc:AlternateContent>
      </p:grpSp>
    </p:spTree>
    <p:extLst>
      <p:ext uri="{BB962C8B-B14F-4D97-AF65-F5344CB8AC3E}">
        <p14:creationId xmlns:p14="http://schemas.microsoft.com/office/powerpoint/2010/main" val="205955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7" grpId="0"/>
      <p:bldP spid="28" grpId="0"/>
      <p:bldP spid="29" grpId="0"/>
      <p:bldP spid="30" grpId="0"/>
      <p:bldP spid="31" grpId="0"/>
      <p:bldP spid="3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BFA1-AD08-43BD-BA5D-CA92154632F6}"/>
              </a:ext>
            </a:extLst>
          </p:cNvPr>
          <p:cNvSpPr>
            <a:spLocks noGrp="1"/>
          </p:cNvSpPr>
          <p:nvPr>
            <p:ph type="title"/>
          </p:nvPr>
        </p:nvSpPr>
        <p:spPr>
          <a:solidFill>
            <a:srgbClr val="92D050"/>
          </a:solidFill>
        </p:spPr>
        <p:txBody>
          <a:bodyPr/>
          <a:lstStyle/>
          <a:p>
            <a:r>
              <a:rPr lang="en-US" b="1" dirty="0"/>
              <a:t>Calculating the Inverse</a:t>
            </a:r>
          </a:p>
        </p:txBody>
      </p:sp>
      <p:pic>
        <p:nvPicPr>
          <p:cNvPr id="5" name="Content Placeholder 4">
            <a:extLst>
              <a:ext uri="{FF2B5EF4-FFF2-40B4-BE49-F238E27FC236}">
                <a16:creationId xmlns:a16="http://schemas.microsoft.com/office/drawing/2014/main" id="{174F52E5-C152-4E66-9AB7-755703F9B823}"/>
              </a:ext>
            </a:extLst>
          </p:cNvPr>
          <p:cNvPicPr>
            <a:picLocks noGrp="1" noChangeAspect="1"/>
          </p:cNvPicPr>
          <p:nvPr>
            <p:ph idx="1"/>
          </p:nvPr>
        </p:nvPicPr>
        <p:blipFill>
          <a:blip r:embed="rId2"/>
          <a:stretch>
            <a:fillRect/>
          </a:stretch>
        </p:blipFill>
        <p:spPr>
          <a:xfrm>
            <a:off x="3269845" y="4786760"/>
            <a:ext cx="4976379" cy="1165153"/>
          </a:xfr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D8505A9-0C34-46DA-A248-BC8832A584F0}"/>
                  </a:ext>
                </a:extLst>
              </p:cNvPr>
              <p:cNvSpPr txBox="1"/>
              <p:nvPr/>
            </p:nvSpPr>
            <p:spPr>
              <a:xfrm>
                <a:off x="838200" y="1767304"/>
                <a:ext cx="10773295" cy="2800767"/>
              </a:xfrm>
              <a:prstGeom prst="rect">
                <a:avLst/>
              </a:prstGeom>
              <a:noFill/>
            </p:spPr>
            <p:txBody>
              <a:bodyPr wrap="square">
                <a:spAutoFit/>
              </a:bodyPr>
              <a:lstStyle/>
              <a:p>
                <a:r>
                  <a:rPr lang="en-US" sz="4400" b="1" dirty="0">
                    <a:solidFill>
                      <a:srgbClr val="FF0000"/>
                    </a:solidFill>
                    <a:latin typeface="Calibri Light" panose="020F0302020204030204"/>
                    <a:ea typeface="+mj-ea"/>
                    <a:cs typeface="+mj-cs"/>
                  </a:rPr>
                  <a:t>Step 1</a:t>
                </a:r>
                <a:r>
                  <a:rPr lang="en-US" sz="4400" b="1" dirty="0">
                    <a:solidFill>
                      <a:prstClr val="black"/>
                    </a:solidFill>
                    <a:latin typeface="Calibri Light" panose="020F0302020204030204"/>
                    <a:ea typeface="+mj-ea"/>
                    <a:cs typeface="+mj-cs"/>
                  </a:rPr>
                  <a:t>: Write down the augmented matrix [</a:t>
                </a:r>
                <a:r>
                  <a:rPr lang="en-US" sz="4400" b="1" i="1" dirty="0">
                    <a:solidFill>
                      <a:prstClr val="black"/>
                    </a:solidFill>
                    <a:latin typeface="Calibri Light" panose="020F0302020204030204"/>
                    <a:ea typeface="+mj-ea"/>
                    <a:cs typeface="+mj-cs"/>
                  </a:rPr>
                  <a:t>A</a:t>
                </a:r>
                <a:r>
                  <a:rPr lang="en-US" sz="4400" b="1" dirty="0">
                    <a:solidFill>
                      <a:prstClr val="black"/>
                    </a:solidFill>
                    <a:latin typeface="Calibri Light" panose="020F0302020204030204"/>
                    <a:ea typeface="+mj-ea"/>
                    <a:cs typeface="+mj-cs"/>
                  </a:rPr>
                  <a:t>|I</a:t>
                </a:r>
                <a14:m>
                  <m:oMath xmlns:m="http://schemas.openxmlformats.org/officeDocument/2006/math">
                    <m:sSub>
                      <m:sSubPr>
                        <m:ctrlPr>
                          <a:rPr lang="en-US" sz="4400" b="1" i="1" smtClean="0">
                            <a:solidFill>
                              <a:prstClr val="black"/>
                            </a:solidFill>
                            <a:latin typeface="Cambria Math" panose="02040503050406030204" pitchFamily="18" charset="0"/>
                            <a:ea typeface="+mj-ea"/>
                            <a:cs typeface="+mj-cs"/>
                          </a:rPr>
                        </m:ctrlPr>
                      </m:sSubPr>
                      <m:e>
                        <m:r>
                          <a:rPr lang="en-US" sz="4400" b="1" i="1" smtClean="0">
                            <a:solidFill>
                              <a:prstClr val="black"/>
                            </a:solidFill>
                            <a:latin typeface="Cambria Math" panose="02040503050406030204" pitchFamily="18" charset="0"/>
                            <a:ea typeface="+mj-ea"/>
                            <a:cs typeface="+mj-cs"/>
                          </a:rPr>
                          <m:t>𝑰</m:t>
                        </m:r>
                      </m:e>
                      <m:sub>
                        <m:r>
                          <a:rPr lang="en-US" sz="4400" b="1" i="1" smtClean="0">
                            <a:solidFill>
                              <a:prstClr val="black"/>
                            </a:solidFill>
                            <a:latin typeface="Cambria Math" panose="02040503050406030204" pitchFamily="18" charset="0"/>
                            <a:ea typeface="+mj-ea"/>
                            <a:cs typeface="+mj-cs"/>
                          </a:rPr>
                          <m:t>𝒏</m:t>
                        </m:r>
                      </m:sub>
                    </m:sSub>
                  </m:oMath>
                </a14:m>
                <a:r>
                  <a:rPr lang="en-US" sz="4400" b="1" dirty="0">
                    <a:solidFill>
                      <a:prstClr val="black"/>
                    </a:solidFill>
                    <a:latin typeface="Calibri Light" panose="020F0302020204030204"/>
                    <a:ea typeface="+mj-ea"/>
                    <a:cs typeface="+mj-cs"/>
                  </a:rPr>
                  <a:t>] </a:t>
                </a:r>
              </a:p>
              <a:p>
                <a:r>
                  <a:rPr lang="en-US" sz="4400" b="1" dirty="0">
                    <a:solidFill>
                      <a:srgbClr val="FF0000"/>
                    </a:solidFill>
                    <a:latin typeface="Calibri Light" panose="020F0302020204030204"/>
                    <a:ea typeface="+mj-ea"/>
                    <a:cs typeface="+mj-cs"/>
                  </a:rPr>
                  <a:t>Step 2</a:t>
                </a:r>
                <a:r>
                  <a:rPr lang="en-US" sz="4400" b="1" dirty="0">
                    <a:solidFill>
                      <a:prstClr val="black"/>
                    </a:solidFill>
                    <a:latin typeface="Calibri Light" panose="020F0302020204030204"/>
                    <a:ea typeface="+mj-ea"/>
                    <a:cs typeface="+mj-cs"/>
                  </a:rPr>
                  <a:t>: Use the Gaussian elimination to bring it into reduced row-echelon form</a:t>
                </a:r>
              </a:p>
            </p:txBody>
          </p:sp>
        </mc:Choice>
        <mc:Fallback>
          <p:sp>
            <p:nvSpPr>
              <p:cNvPr id="7" name="TextBox 6">
                <a:extLst>
                  <a:ext uri="{FF2B5EF4-FFF2-40B4-BE49-F238E27FC236}">
                    <a16:creationId xmlns:a16="http://schemas.microsoft.com/office/drawing/2014/main" id="{DD8505A9-0C34-46DA-A248-BC8832A584F0}"/>
                  </a:ext>
                </a:extLst>
              </p:cNvPr>
              <p:cNvSpPr txBox="1">
                <a:spLocks noRot="1" noChangeAspect="1" noMove="1" noResize="1" noEditPoints="1" noAdjustHandles="1" noChangeArrowheads="1" noChangeShapeType="1" noTextEdit="1"/>
              </p:cNvSpPr>
              <p:nvPr/>
            </p:nvSpPr>
            <p:spPr>
              <a:xfrm>
                <a:off x="838200" y="1767304"/>
                <a:ext cx="10773295" cy="2800767"/>
              </a:xfrm>
              <a:prstGeom prst="rect">
                <a:avLst/>
              </a:prstGeom>
              <a:blipFill>
                <a:blip r:embed="rId3"/>
                <a:stretch>
                  <a:fillRect l="-2320" t="-4575" r="-849" b="-9586"/>
                </a:stretch>
              </a:blipFill>
            </p:spPr>
            <p:txBody>
              <a:bodyPr/>
              <a:lstStyle/>
              <a:p>
                <a:r>
                  <a:rPr lang="en-US">
                    <a:noFill/>
                  </a:rPr>
                  <a:t> </a:t>
                </a:r>
              </a:p>
            </p:txBody>
          </p:sp>
        </mc:Fallback>
      </mc:AlternateContent>
    </p:spTree>
    <p:extLst>
      <p:ext uri="{BB962C8B-B14F-4D97-AF65-F5344CB8AC3E}">
        <p14:creationId xmlns:p14="http://schemas.microsoft.com/office/powerpoint/2010/main" val="327476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1A67-925D-433C-A837-19AA002A21BC}"/>
              </a:ext>
            </a:extLst>
          </p:cNvPr>
          <p:cNvSpPr>
            <a:spLocks noGrp="1"/>
          </p:cNvSpPr>
          <p:nvPr>
            <p:ph type="title"/>
          </p:nvPr>
        </p:nvSpPr>
        <p:spPr>
          <a:xfrm>
            <a:off x="838199" y="365127"/>
            <a:ext cx="11123815" cy="1325563"/>
          </a:xfrm>
        </p:spPr>
        <p:txBody>
          <a:bodyPr>
            <a:normAutofit fontScale="90000"/>
          </a:bodyPr>
          <a:lstStyle/>
          <a:p>
            <a:r>
              <a:rPr lang="en-US" b="1" dirty="0"/>
              <a:t>Example</a:t>
            </a:r>
            <a:br>
              <a:rPr lang="en-US" b="1" dirty="0"/>
            </a:br>
            <a:br>
              <a:rPr lang="en-US" b="1" dirty="0"/>
            </a:br>
            <a:endParaRPr lang="en-US" b="1" dirty="0"/>
          </a:p>
        </p:txBody>
      </p:sp>
      <p:sp>
        <p:nvSpPr>
          <p:cNvPr id="3" name="Content Placeholder 2">
            <a:extLst>
              <a:ext uri="{FF2B5EF4-FFF2-40B4-BE49-F238E27FC236}">
                <a16:creationId xmlns:a16="http://schemas.microsoft.com/office/drawing/2014/main" id="{122C762D-184E-4C66-A3DA-F04CFF39A8B1}"/>
              </a:ext>
            </a:extLst>
          </p:cNvPr>
          <p:cNvSpPr>
            <a:spLocks noGrp="1"/>
          </p:cNvSpPr>
          <p:nvPr>
            <p:ph idx="1"/>
          </p:nvPr>
        </p:nvSpPr>
        <p:spPr>
          <a:xfrm>
            <a:off x="904702" y="2236345"/>
            <a:ext cx="10515600" cy="3367261"/>
          </a:xfrm>
        </p:spPr>
        <p:txBody>
          <a:bodyPr/>
          <a:lstStyle/>
          <a:p>
            <a:r>
              <a:rPr lang="en-US" dirty="0">
                <a:latin typeface="CharterBT-Roman"/>
              </a:rPr>
              <a:t>W</a:t>
            </a:r>
            <a:r>
              <a:rPr lang="en-US" sz="2800" b="0" i="0" u="none" strike="noStrike" baseline="0" dirty="0">
                <a:latin typeface="CharterBT-Roman"/>
              </a:rPr>
              <a:t>e write down the augmented matrix </a:t>
            </a:r>
            <a:r>
              <a:rPr lang="en-US" dirty="0"/>
              <a:t>and use Gaussian elimination to bring it into reduced row-echelon form</a:t>
            </a:r>
          </a:p>
        </p:txBody>
      </p:sp>
      <p:pic>
        <p:nvPicPr>
          <p:cNvPr id="7" name="Picture 6">
            <a:extLst>
              <a:ext uri="{FF2B5EF4-FFF2-40B4-BE49-F238E27FC236}">
                <a16:creationId xmlns:a16="http://schemas.microsoft.com/office/drawing/2014/main" id="{CD81EFED-1828-42C7-B32B-F460A3B9DE02}"/>
              </a:ext>
            </a:extLst>
          </p:cNvPr>
          <p:cNvPicPr>
            <a:picLocks noChangeAspect="1"/>
          </p:cNvPicPr>
          <p:nvPr/>
        </p:nvPicPr>
        <p:blipFill>
          <a:blip r:embed="rId2"/>
          <a:stretch>
            <a:fillRect/>
          </a:stretch>
        </p:blipFill>
        <p:spPr>
          <a:xfrm>
            <a:off x="4235138" y="650256"/>
            <a:ext cx="2522912" cy="1570759"/>
          </a:xfrm>
          <a:prstGeom prst="rect">
            <a:avLst/>
          </a:prstGeom>
        </p:spPr>
      </p:pic>
      <p:pic>
        <p:nvPicPr>
          <p:cNvPr id="9" name="Picture 8">
            <a:extLst>
              <a:ext uri="{FF2B5EF4-FFF2-40B4-BE49-F238E27FC236}">
                <a16:creationId xmlns:a16="http://schemas.microsoft.com/office/drawing/2014/main" id="{55738DE2-0FC4-4A76-8B2A-2173BD2C2DC2}"/>
              </a:ext>
            </a:extLst>
          </p:cNvPr>
          <p:cNvPicPr>
            <a:picLocks noChangeAspect="1"/>
          </p:cNvPicPr>
          <p:nvPr/>
        </p:nvPicPr>
        <p:blipFill>
          <a:blip r:embed="rId3"/>
          <a:stretch>
            <a:fillRect/>
          </a:stretch>
        </p:blipFill>
        <p:spPr>
          <a:xfrm>
            <a:off x="1056668" y="3866395"/>
            <a:ext cx="3606772" cy="1503339"/>
          </a:xfrm>
          <a:prstGeom prst="rect">
            <a:avLst/>
          </a:prstGeom>
        </p:spPr>
      </p:pic>
      <p:pic>
        <p:nvPicPr>
          <p:cNvPr id="10" name="Content Placeholder 4">
            <a:extLst>
              <a:ext uri="{FF2B5EF4-FFF2-40B4-BE49-F238E27FC236}">
                <a16:creationId xmlns:a16="http://schemas.microsoft.com/office/drawing/2014/main" id="{4766A7F7-0EEE-46B2-9258-5BBF384D8B1E}"/>
              </a:ext>
            </a:extLst>
          </p:cNvPr>
          <p:cNvPicPr>
            <a:picLocks noChangeAspect="1"/>
          </p:cNvPicPr>
          <p:nvPr/>
        </p:nvPicPr>
        <p:blipFill>
          <a:blip r:embed="rId4"/>
          <a:stretch>
            <a:fillRect/>
          </a:stretch>
        </p:blipFill>
        <p:spPr>
          <a:xfrm>
            <a:off x="6096000" y="3811980"/>
            <a:ext cx="4559011" cy="1557755"/>
          </a:xfrm>
          <a:prstGeom prst="rect">
            <a:avLst/>
          </a:prstGeom>
        </p:spPr>
      </p:pic>
      <p:sp>
        <p:nvSpPr>
          <p:cNvPr id="11" name="Arrow: Right 10">
            <a:extLst>
              <a:ext uri="{FF2B5EF4-FFF2-40B4-BE49-F238E27FC236}">
                <a16:creationId xmlns:a16="http://schemas.microsoft.com/office/drawing/2014/main" id="{C47E4425-9E7B-4952-9880-60B77E0181EE}"/>
              </a:ext>
            </a:extLst>
          </p:cNvPr>
          <p:cNvSpPr/>
          <p:nvPr/>
        </p:nvSpPr>
        <p:spPr>
          <a:xfrm>
            <a:off x="4843158" y="4343702"/>
            <a:ext cx="995190"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D518176-40E0-49D4-B87E-B5E3E248FEB6}"/>
              </a:ext>
            </a:extLst>
          </p:cNvPr>
          <p:cNvPicPr>
            <a:picLocks noChangeAspect="1"/>
          </p:cNvPicPr>
          <p:nvPr/>
        </p:nvPicPr>
        <p:blipFill>
          <a:blip r:embed="rId5"/>
          <a:stretch>
            <a:fillRect/>
          </a:stretch>
        </p:blipFill>
        <p:spPr>
          <a:xfrm>
            <a:off x="7194212" y="5369734"/>
            <a:ext cx="3460799" cy="1189646"/>
          </a:xfrm>
          <a:prstGeom prst="rect">
            <a:avLst/>
          </a:prstGeom>
        </p:spPr>
      </p:pic>
      <p:sp>
        <p:nvSpPr>
          <p:cNvPr id="14" name="Arrow: Right 13">
            <a:extLst>
              <a:ext uri="{FF2B5EF4-FFF2-40B4-BE49-F238E27FC236}">
                <a16:creationId xmlns:a16="http://schemas.microsoft.com/office/drawing/2014/main" id="{2504CA40-1597-4F3B-BA9B-8BF73694CA66}"/>
              </a:ext>
            </a:extLst>
          </p:cNvPr>
          <p:cNvSpPr/>
          <p:nvPr/>
        </p:nvSpPr>
        <p:spPr>
          <a:xfrm>
            <a:off x="5762860" y="5837478"/>
            <a:ext cx="995190"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386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57A53-8796-4542-8A89-80D71C905624}"/>
              </a:ext>
            </a:extLst>
          </p:cNvPr>
          <p:cNvSpPr>
            <a:spLocks noGrp="1"/>
          </p:cNvSpPr>
          <p:nvPr>
            <p:ph type="title"/>
          </p:nvPr>
        </p:nvSpPr>
        <p:spPr>
          <a:xfrm>
            <a:off x="838199" y="365125"/>
            <a:ext cx="10940933" cy="915035"/>
          </a:xfrm>
          <a:solidFill>
            <a:schemeClr val="accent6">
              <a:lumMod val="60000"/>
              <a:lumOff val="40000"/>
            </a:schemeClr>
          </a:solidFill>
        </p:spPr>
        <p:txBody>
          <a:bodyPr>
            <a:normAutofit/>
          </a:bodyPr>
          <a:lstStyle/>
          <a:p>
            <a:pPr marL="342900" lvl="0" indent="-342900">
              <a:spcBef>
                <a:spcPts val="300"/>
              </a:spcBef>
              <a:spcAft>
                <a:spcPts val="300"/>
              </a:spcAft>
              <a:tabLst>
                <a:tab pos="270510" algn="l"/>
                <a:tab pos="3780790" algn="l"/>
              </a:tabLst>
            </a:pPr>
            <a:r>
              <a:rPr lang="de-DE" sz="4400" b="1" dirty="0">
                <a:effectLst/>
                <a:latin typeface="Times New Roman" panose="02020603050405020304" pitchFamily="18" charset="0"/>
                <a:ea typeface="Times New Roman" panose="02020603050405020304" pitchFamily="18" charset="0"/>
              </a:rPr>
              <a:t>EVALUATION:</a:t>
            </a:r>
            <a:endParaRPr lang="en-US" dirty="0"/>
          </a:p>
        </p:txBody>
      </p:sp>
      <p:graphicFrame>
        <p:nvGraphicFramePr>
          <p:cNvPr id="4" name="Content Placeholder 3">
            <a:extLst>
              <a:ext uri="{FF2B5EF4-FFF2-40B4-BE49-F238E27FC236}">
                <a16:creationId xmlns:a16="http://schemas.microsoft.com/office/drawing/2014/main" id="{5E091DD9-4C73-478D-AD40-ACE9117679E3}"/>
              </a:ext>
            </a:extLst>
          </p:cNvPr>
          <p:cNvGraphicFramePr>
            <a:graphicFrameLocks noGrp="1"/>
          </p:cNvGraphicFramePr>
          <p:nvPr>
            <p:ph idx="1"/>
            <p:extLst>
              <p:ext uri="{D42A27DB-BD31-4B8C-83A1-F6EECF244321}">
                <p14:modId xmlns:p14="http://schemas.microsoft.com/office/powerpoint/2010/main" val="3189574568"/>
              </p:ext>
            </p:extLst>
          </p:nvPr>
        </p:nvGraphicFramePr>
        <p:xfrm>
          <a:off x="838199" y="1280160"/>
          <a:ext cx="10940934" cy="5049009"/>
        </p:xfrm>
        <a:graphic>
          <a:graphicData uri="http://schemas.openxmlformats.org/drawingml/2006/table">
            <a:tbl>
              <a:tblPr bandRow="1"/>
              <a:tblGrid>
                <a:gridCol w="1069833">
                  <a:extLst>
                    <a:ext uri="{9D8B030D-6E8A-4147-A177-3AD203B41FA5}">
                      <a16:colId xmlns:a16="http://schemas.microsoft.com/office/drawing/2014/main" val="2795241102"/>
                    </a:ext>
                  </a:extLst>
                </a:gridCol>
                <a:gridCol w="3063934">
                  <a:extLst>
                    <a:ext uri="{9D8B030D-6E8A-4147-A177-3AD203B41FA5}">
                      <a16:colId xmlns:a16="http://schemas.microsoft.com/office/drawing/2014/main" val="845640020"/>
                    </a:ext>
                  </a:extLst>
                </a:gridCol>
                <a:gridCol w="879298">
                  <a:extLst>
                    <a:ext uri="{9D8B030D-6E8A-4147-A177-3AD203B41FA5}">
                      <a16:colId xmlns:a16="http://schemas.microsoft.com/office/drawing/2014/main" val="45522455"/>
                    </a:ext>
                  </a:extLst>
                </a:gridCol>
                <a:gridCol w="1144390">
                  <a:extLst>
                    <a:ext uri="{9D8B030D-6E8A-4147-A177-3AD203B41FA5}">
                      <a16:colId xmlns:a16="http://schemas.microsoft.com/office/drawing/2014/main" val="1029236617"/>
                    </a:ext>
                  </a:extLst>
                </a:gridCol>
                <a:gridCol w="1144390">
                  <a:extLst>
                    <a:ext uri="{9D8B030D-6E8A-4147-A177-3AD203B41FA5}">
                      <a16:colId xmlns:a16="http://schemas.microsoft.com/office/drawing/2014/main" val="257205324"/>
                    </a:ext>
                  </a:extLst>
                </a:gridCol>
                <a:gridCol w="1247350">
                  <a:extLst>
                    <a:ext uri="{9D8B030D-6E8A-4147-A177-3AD203B41FA5}">
                      <a16:colId xmlns:a16="http://schemas.microsoft.com/office/drawing/2014/main" val="4102178180"/>
                    </a:ext>
                  </a:extLst>
                </a:gridCol>
                <a:gridCol w="1459186">
                  <a:extLst>
                    <a:ext uri="{9D8B030D-6E8A-4147-A177-3AD203B41FA5}">
                      <a16:colId xmlns:a16="http://schemas.microsoft.com/office/drawing/2014/main" val="1206543861"/>
                    </a:ext>
                  </a:extLst>
                </a:gridCol>
                <a:gridCol w="932553">
                  <a:extLst>
                    <a:ext uri="{9D8B030D-6E8A-4147-A177-3AD203B41FA5}">
                      <a16:colId xmlns:a16="http://schemas.microsoft.com/office/drawing/2014/main" val="2652486402"/>
                    </a:ext>
                  </a:extLst>
                </a:gridCol>
              </a:tblGrid>
              <a:tr h="478315">
                <a:tc>
                  <a:txBody>
                    <a:bodyPr/>
                    <a:lstStyle/>
                    <a:p>
                      <a:pPr algn="ctr">
                        <a:spcBef>
                          <a:spcPts val="300"/>
                        </a:spcBef>
                        <a:spcAft>
                          <a:spcPts val="300"/>
                        </a:spcAft>
                      </a:pPr>
                      <a:r>
                        <a:rPr lang="de-DE" sz="1800" b="1">
                          <a:solidFill>
                            <a:srgbClr val="0033CC"/>
                          </a:solidFill>
                          <a:effectLst/>
                          <a:latin typeface="Times New Roman" panose="02020603050405020304" pitchFamily="18" charset="0"/>
                          <a:ea typeface="Times New Roman" panose="02020603050405020304" pitchFamily="18" charset="0"/>
                        </a:rPr>
                        <a:t>Hình thức KT</a:t>
                      </a:r>
                      <a:endParaRPr lang="en-US" sz="18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tc>
                  <a:txBody>
                    <a:bodyPr/>
                    <a:lstStyle/>
                    <a:p>
                      <a:pPr algn="ctr">
                        <a:spcBef>
                          <a:spcPts val="300"/>
                        </a:spcBef>
                        <a:spcAft>
                          <a:spcPts val="300"/>
                        </a:spcAft>
                      </a:pPr>
                      <a:r>
                        <a:rPr lang="de-DE" sz="1800" b="1">
                          <a:solidFill>
                            <a:srgbClr val="0033CC"/>
                          </a:solidFill>
                          <a:effectLst/>
                          <a:latin typeface="Times New Roman" panose="02020603050405020304" pitchFamily="18" charset="0"/>
                          <a:ea typeface="Times New Roman" panose="02020603050405020304" pitchFamily="18" charset="0"/>
                        </a:rPr>
                        <a:t>Nội dung</a:t>
                      </a:r>
                      <a:endParaRPr lang="en-US" sz="18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tc>
                  <a:txBody>
                    <a:bodyPr/>
                    <a:lstStyle/>
                    <a:p>
                      <a:pPr algn="ctr">
                        <a:spcBef>
                          <a:spcPts val="300"/>
                        </a:spcBef>
                        <a:spcAft>
                          <a:spcPts val="300"/>
                        </a:spcAft>
                      </a:pPr>
                      <a:r>
                        <a:rPr lang="de-DE" sz="1800" b="1">
                          <a:solidFill>
                            <a:srgbClr val="0033CC"/>
                          </a:solidFill>
                          <a:effectLst/>
                          <a:latin typeface="Times New Roman" panose="02020603050405020304" pitchFamily="18" charset="0"/>
                          <a:ea typeface="Times New Roman" panose="02020603050405020304" pitchFamily="18" charset="0"/>
                        </a:rPr>
                        <a:t>Thời điểm</a:t>
                      </a:r>
                      <a:endParaRPr lang="en-US" sz="18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tc>
                  <a:txBody>
                    <a:bodyPr/>
                    <a:lstStyle/>
                    <a:p>
                      <a:pPr algn="ctr">
                        <a:spcBef>
                          <a:spcPts val="300"/>
                        </a:spcBef>
                        <a:spcAft>
                          <a:spcPts val="300"/>
                        </a:spcAft>
                      </a:pPr>
                      <a:r>
                        <a:rPr lang="de-DE" sz="1800" b="1">
                          <a:solidFill>
                            <a:srgbClr val="0033CC"/>
                          </a:solidFill>
                          <a:effectLst/>
                          <a:latin typeface="Times New Roman" panose="02020603050405020304" pitchFamily="18" charset="0"/>
                          <a:ea typeface="Times New Roman" panose="02020603050405020304" pitchFamily="18" charset="0"/>
                        </a:rPr>
                        <a:t>Chuẩn đầu ra đánh giá</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tc>
                  <a:txBody>
                    <a:bodyPr/>
                    <a:lstStyle/>
                    <a:p>
                      <a:pPr algn="ctr">
                        <a:spcBef>
                          <a:spcPts val="300"/>
                        </a:spcBef>
                        <a:spcAft>
                          <a:spcPts val="300"/>
                        </a:spcAft>
                      </a:pPr>
                      <a:r>
                        <a:rPr lang="de-DE" sz="1800" b="1">
                          <a:solidFill>
                            <a:srgbClr val="0033CC"/>
                          </a:solidFill>
                          <a:effectLst/>
                          <a:latin typeface="Times New Roman" panose="02020603050405020304" pitchFamily="18" charset="0"/>
                          <a:ea typeface="Times New Roman" panose="02020603050405020304" pitchFamily="18" charset="0"/>
                        </a:rPr>
                        <a:t>Trình độ năng lực</a:t>
                      </a:r>
                      <a:endParaRPr lang="en-US" sz="18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tc>
                  <a:txBody>
                    <a:bodyPr/>
                    <a:lstStyle/>
                    <a:p>
                      <a:pPr algn="ctr">
                        <a:spcBef>
                          <a:spcPts val="300"/>
                        </a:spcBef>
                        <a:spcAft>
                          <a:spcPts val="300"/>
                        </a:spcAft>
                      </a:pPr>
                      <a:r>
                        <a:rPr lang="de-DE" sz="1800" b="1">
                          <a:solidFill>
                            <a:srgbClr val="0033CC"/>
                          </a:solidFill>
                          <a:effectLst/>
                          <a:latin typeface="Times New Roman" panose="02020603050405020304" pitchFamily="18" charset="0"/>
                          <a:ea typeface="Times New Roman" panose="02020603050405020304" pitchFamily="18" charset="0"/>
                        </a:rPr>
                        <a:t>Phương pháp đánh giá</a:t>
                      </a:r>
                      <a:endParaRPr lang="en-US" sz="18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tc>
                  <a:txBody>
                    <a:bodyPr/>
                    <a:lstStyle/>
                    <a:p>
                      <a:pPr algn="ctr">
                        <a:spcBef>
                          <a:spcPts val="300"/>
                        </a:spcBef>
                        <a:spcAft>
                          <a:spcPts val="300"/>
                        </a:spcAft>
                      </a:pPr>
                      <a:r>
                        <a:rPr lang="de-DE" sz="1800" b="1">
                          <a:solidFill>
                            <a:srgbClr val="0033CC"/>
                          </a:solidFill>
                          <a:effectLst/>
                          <a:latin typeface="Times New Roman" panose="02020603050405020304" pitchFamily="18" charset="0"/>
                          <a:ea typeface="Times New Roman" panose="02020603050405020304" pitchFamily="18" charset="0"/>
                        </a:rPr>
                        <a:t>Công cụ đánh giá</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tc>
                  <a:txBody>
                    <a:bodyPr/>
                    <a:lstStyle/>
                    <a:p>
                      <a:pPr algn="ctr">
                        <a:spcBef>
                          <a:spcPts val="300"/>
                        </a:spcBef>
                        <a:spcAft>
                          <a:spcPts val="300"/>
                        </a:spcAft>
                      </a:pPr>
                      <a:r>
                        <a:rPr lang="de-DE" sz="1800" b="1">
                          <a:solidFill>
                            <a:srgbClr val="0033CC"/>
                          </a:solidFill>
                          <a:effectLst/>
                          <a:latin typeface="Times New Roman" panose="02020603050405020304" pitchFamily="18" charset="0"/>
                          <a:ea typeface="Times New Roman" panose="02020603050405020304" pitchFamily="18" charset="0"/>
                        </a:rPr>
                        <a:t>Tỉ lệ (%)</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B3"/>
                    </a:solidFill>
                  </a:tcPr>
                </a:tc>
                <a:extLst>
                  <a:ext uri="{0D108BD9-81ED-4DB2-BD59-A6C34878D82A}">
                    <a16:rowId xmlns:a16="http://schemas.microsoft.com/office/drawing/2014/main" val="1913374742"/>
                  </a:ext>
                </a:extLst>
              </a:tr>
              <a:tr h="239157">
                <a:tc gridSpan="7">
                  <a:txBody>
                    <a:bodyPr/>
                    <a:lstStyle/>
                    <a:p>
                      <a:pPr algn="ctr">
                        <a:spcBef>
                          <a:spcPts val="300"/>
                        </a:spcBef>
                        <a:spcAft>
                          <a:spcPts val="300"/>
                        </a:spcAft>
                      </a:pPr>
                      <a:r>
                        <a:rPr lang="de-DE" sz="1800" b="1">
                          <a:effectLst/>
                          <a:latin typeface="Times New Roman" panose="02020603050405020304" pitchFamily="18" charset="0"/>
                          <a:ea typeface="Times New Roman" panose="02020603050405020304" pitchFamily="18" charset="0"/>
                        </a:rPr>
                        <a:t>Dự lớp</a:t>
                      </a:r>
                      <a:endParaRPr lang="en-US" sz="18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spcBef>
                          <a:spcPts val="300"/>
                        </a:spcBef>
                        <a:spcAft>
                          <a:spcPts val="300"/>
                        </a:spcAft>
                      </a:pPr>
                      <a:r>
                        <a:rPr lang="de-DE" sz="1800" b="1">
                          <a:effectLst/>
                          <a:latin typeface="Times New Roman" panose="02020603050405020304" pitchFamily="18" charset="0"/>
                          <a:ea typeface="Times New Roman" panose="02020603050405020304" pitchFamily="18" charset="0"/>
                        </a:rPr>
                        <a:t>10</a:t>
                      </a:r>
                      <a:endParaRPr lang="en-US" sz="18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4363521"/>
                  </a:ext>
                </a:extLst>
              </a:tr>
              <a:tr h="619484">
                <a:tc>
                  <a:txBody>
                    <a:bodyPr/>
                    <a:lstStyle/>
                    <a:p>
                      <a:pPr algn="ctr"/>
                      <a:r>
                        <a:rPr lang="de-DE" sz="1800">
                          <a:effectLst/>
                          <a:latin typeface="Times New Roman" panose="02020603050405020304" pitchFamily="18" charset="0"/>
                          <a:ea typeface="Times New Roman" panose="02020603050405020304" pitchFamily="18" charset="0"/>
                        </a:rPr>
                        <a:t>DL</a:t>
                      </a:r>
                      <a:endParaRPr lang="en-US" sz="18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800">
                          <a:effectLst/>
                          <a:latin typeface="Times New Roman" panose="02020603050405020304" pitchFamily="18" charset="0"/>
                          <a:ea typeface="Times New Roman" panose="02020603050405020304" pitchFamily="18" charset="0"/>
                        </a:rPr>
                        <a:t>- Điểm danh ngẫu nhiên trong quá trình học.</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de-DE" sz="1800">
                          <a:effectLst/>
                          <a:latin typeface="Times New Roman" panose="02020603050405020304" pitchFamily="18" charset="0"/>
                          <a:ea typeface="Times New Roman" panose="02020603050405020304" pitchFamily="18" charset="0"/>
                        </a:rPr>
                        <a:t>Tuần 1-15</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de-DE" sz="1800">
                          <a:effectLst/>
                          <a:latin typeface="Times New Roman" panose="02020603050405020304" pitchFamily="18" charset="0"/>
                          <a:ea typeface="Times New Roman" panose="02020603050405020304" pitchFamily="18" charset="0"/>
                        </a:rPr>
                        <a:t>CLO1</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de-DE" sz="1800">
                          <a:effectLst/>
                          <a:latin typeface="Times New Roman" panose="02020603050405020304" pitchFamily="18" charset="0"/>
                          <a:ea typeface="Times New Roman" panose="02020603050405020304" pitchFamily="18" charset="0"/>
                        </a:rPr>
                        <a:t>2</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de-DE" sz="1800">
                          <a:effectLst/>
                          <a:latin typeface="Times New Roman" panose="02020603050405020304" pitchFamily="18" charset="0"/>
                          <a:ea typeface="Times New Roman" panose="02020603050405020304" pitchFamily="18" charset="0"/>
                        </a:rPr>
                        <a:t>Điểm danh</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de-DE" sz="1800">
                          <a:effectLst/>
                          <a:latin typeface="Times New Roman" panose="02020603050405020304" pitchFamily="18" charset="0"/>
                          <a:ea typeface="Times New Roman" panose="02020603050405020304" pitchFamily="18" charset="0"/>
                        </a:rPr>
                        <a:t>Điểm danh</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de-DE" sz="1800">
                          <a:effectLst/>
                          <a:latin typeface="Times New Roman" panose="02020603050405020304" pitchFamily="18" charset="0"/>
                          <a:ea typeface="Times New Roman" panose="02020603050405020304" pitchFamily="18" charset="0"/>
                        </a:rPr>
                        <a:t>10</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8068682"/>
                  </a:ext>
                </a:extLst>
              </a:tr>
              <a:tr h="314725">
                <a:tc gridSpan="7">
                  <a:txBody>
                    <a:bodyPr/>
                    <a:lstStyle/>
                    <a:p>
                      <a:pPr algn="ctr"/>
                      <a:r>
                        <a:rPr lang="de-DE" sz="1800" b="1">
                          <a:effectLst/>
                          <a:latin typeface="Times New Roman" panose="02020603050405020304" pitchFamily="18" charset="0"/>
                          <a:ea typeface="Times New Roman" panose="02020603050405020304" pitchFamily="18" charset="0"/>
                        </a:rPr>
                        <a:t>Bài tập - Quá trình</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sz="1800" b="1">
                          <a:effectLst/>
                          <a:latin typeface="Times New Roman" panose="02020603050405020304" pitchFamily="18" charset="0"/>
                          <a:ea typeface="Times New Roman" panose="02020603050405020304" pitchFamily="18" charset="0"/>
                        </a:rPr>
                        <a:t>40</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1408122"/>
                  </a:ext>
                </a:extLst>
              </a:tr>
              <a:tr h="956630">
                <a:tc>
                  <a:txBody>
                    <a:bodyPr/>
                    <a:lstStyle/>
                    <a:p>
                      <a:pPr algn="ctr"/>
                      <a:r>
                        <a:rPr lang="de-DE" sz="1800">
                          <a:effectLst/>
                          <a:latin typeface="Times New Roman" panose="02020603050405020304" pitchFamily="18" charset="0"/>
                          <a:ea typeface="Times New Roman" panose="02020603050405020304" pitchFamily="18" charset="0"/>
                        </a:rPr>
                        <a:t>BT</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800" dirty="0">
                          <a:effectLst/>
                          <a:latin typeface="Times New Roman" panose="02020603050405020304" pitchFamily="18" charset="0"/>
                          <a:ea typeface="Times New Roman" panose="02020603050405020304" pitchFamily="18" charset="0"/>
                        </a:rPr>
                        <a:t>- Mỗi tuần đều có bài tập bao gồm cả lý thuyết và lập trình. Cuối học kỳ giáo viên sẽ chấm bài tập của một số tuần và lấy trung bình.</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de-DE" sz="1800">
                          <a:effectLst/>
                          <a:latin typeface="Times New Roman" panose="02020603050405020304" pitchFamily="18" charset="0"/>
                          <a:ea typeface="Times New Roman" panose="02020603050405020304" pitchFamily="18" charset="0"/>
                        </a:rPr>
                        <a:t>Tuần</a:t>
                      </a:r>
                      <a:endParaRPr lang="en-US" sz="1800">
                        <a:effectLst/>
                        <a:latin typeface="Times New Roman" panose="02020603050405020304" pitchFamily="18" charset="0"/>
                        <a:ea typeface="Times New Roman" panose="02020603050405020304" pitchFamily="18" charset="0"/>
                      </a:endParaRPr>
                    </a:p>
                    <a:p>
                      <a:pPr algn="ctr">
                        <a:spcBef>
                          <a:spcPts val="300"/>
                        </a:spcBef>
                        <a:spcAft>
                          <a:spcPts val="300"/>
                        </a:spcAft>
                      </a:pPr>
                      <a:r>
                        <a:rPr lang="de-DE" sz="1800">
                          <a:effectLst/>
                          <a:latin typeface="Times New Roman" panose="02020603050405020304" pitchFamily="18" charset="0"/>
                          <a:ea typeface="Times New Roman" panose="02020603050405020304" pitchFamily="18" charset="0"/>
                        </a:rPr>
                        <a:t>1-14</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de-DE" sz="1800">
                          <a:effectLst/>
                          <a:latin typeface="Times New Roman" panose="02020603050405020304" pitchFamily="18" charset="0"/>
                          <a:ea typeface="Times New Roman" panose="02020603050405020304" pitchFamily="18" charset="0"/>
                        </a:rPr>
                        <a:t>CLO1</a:t>
                      </a:r>
                      <a:endParaRPr lang="en-US" sz="1800">
                        <a:effectLst/>
                        <a:latin typeface="Times New Roman" panose="02020603050405020304" pitchFamily="18" charset="0"/>
                        <a:ea typeface="Times New Roman" panose="02020603050405020304" pitchFamily="18" charset="0"/>
                      </a:endParaRPr>
                    </a:p>
                    <a:p>
                      <a:pPr algn="ctr"/>
                      <a:r>
                        <a:rPr lang="de-DE" sz="1800">
                          <a:effectLst/>
                          <a:latin typeface="Times New Roman" panose="02020603050405020304" pitchFamily="18" charset="0"/>
                          <a:ea typeface="Times New Roman" panose="02020603050405020304" pitchFamily="18" charset="0"/>
                        </a:rPr>
                        <a:t>CLO2</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de-DE" sz="1800">
                          <a:effectLst/>
                          <a:latin typeface="Times New Roman" panose="02020603050405020304" pitchFamily="18" charset="0"/>
                          <a:ea typeface="Times New Roman" panose="02020603050405020304" pitchFamily="18" charset="0"/>
                        </a:rPr>
                        <a:t>3</a:t>
                      </a:r>
                      <a:endParaRPr lang="en-US" sz="1800">
                        <a:effectLst/>
                        <a:latin typeface="Times New Roman" panose="02020603050405020304" pitchFamily="18" charset="0"/>
                        <a:ea typeface="Times New Roman" panose="02020603050405020304" pitchFamily="18" charset="0"/>
                      </a:endParaRPr>
                    </a:p>
                    <a:p>
                      <a:pPr algn="ctr"/>
                      <a:r>
                        <a:rPr lang="de-DE" sz="1800">
                          <a:effectLst/>
                          <a:latin typeface="Times New Roman" panose="02020603050405020304" pitchFamily="18" charset="0"/>
                          <a:ea typeface="Times New Roman" panose="02020603050405020304" pitchFamily="18" charset="0"/>
                        </a:rPr>
                        <a:t>4</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de-DE" sz="1800">
                          <a:effectLst/>
                          <a:latin typeface="Times New Roman" panose="02020603050405020304" pitchFamily="18" charset="0"/>
                          <a:ea typeface="Times New Roman" panose="02020603050405020304" pitchFamily="18" charset="0"/>
                        </a:rPr>
                        <a:t>GV chấm điểm bài làm của SV</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de-DE" sz="1800">
                          <a:effectLst/>
                          <a:latin typeface="Times New Roman" panose="02020603050405020304" pitchFamily="18" charset="0"/>
                          <a:ea typeface="Times New Roman" panose="02020603050405020304" pitchFamily="18" charset="0"/>
                        </a:rPr>
                        <a:t>GV chấm điểm bài làm của SV</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de-DE" sz="1800">
                          <a:effectLst/>
                          <a:latin typeface="Times New Roman" panose="02020603050405020304" pitchFamily="18"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4457885"/>
                  </a:ext>
                </a:extLst>
              </a:tr>
              <a:tr h="239157">
                <a:tc gridSpan="7">
                  <a:txBody>
                    <a:bodyPr/>
                    <a:lstStyle/>
                    <a:p>
                      <a:pPr algn="ctr"/>
                      <a:r>
                        <a:rPr lang="de-DE" sz="1800" b="1">
                          <a:effectLst/>
                          <a:latin typeface="Times New Roman" panose="02020603050405020304" pitchFamily="18" charset="0"/>
                          <a:ea typeface="Times New Roman" panose="02020603050405020304" pitchFamily="18" charset="0"/>
                        </a:rPr>
                        <a:t>Thi cuối kỳ</a:t>
                      </a:r>
                      <a:endParaRPr lang="en-US" sz="18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de-DE" sz="1800" b="1">
                          <a:effectLst/>
                          <a:latin typeface="Times New Roman" panose="02020603050405020304" pitchFamily="18" charset="0"/>
                          <a:ea typeface="Times New Roman" panose="02020603050405020304" pitchFamily="18" charset="0"/>
                        </a:rPr>
                        <a:t>50</a:t>
                      </a:r>
                      <a:endParaRPr lang="en-US" sz="18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4894643"/>
                  </a:ext>
                </a:extLst>
              </a:tr>
              <a:tr h="956630">
                <a:tc>
                  <a:txBody>
                    <a:bodyPr/>
                    <a:lstStyle/>
                    <a:p>
                      <a:pPr algn="ctr"/>
                      <a:r>
                        <a:rPr lang="de-DE" sz="1800">
                          <a:effectLst/>
                          <a:latin typeface="Times New Roman" panose="02020603050405020304" pitchFamily="18" charset="0"/>
                          <a:ea typeface="Times New Roman" panose="02020603050405020304" pitchFamily="18" charset="0"/>
                        </a:rPr>
                        <a:t>TH</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de-DE" sz="1800" dirty="0">
                          <a:effectLst/>
                          <a:latin typeface="Times New Roman" panose="02020603050405020304" pitchFamily="18" charset="0"/>
                          <a:ea typeface="Times New Roman" panose="02020603050405020304" pitchFamily="18" charset="0"/>
                        </a:rPr>
                        <a:t>- Nội dung bao quát tất cả các chuẩn đầu ra quan trọng của học phần.</a:t>
                      </a:r>
                      <a:endParaRPr lang="en-US" sz="1800" dirty="0">
                        <a:effectLst/>
                        <a:latin typeface="Times New Roman" panose="02020603050405020304" pitchFamily="18" charset="0"/>
                        <a:ea typeface="Times New Roman" panose="02020603050405020304" pitchFamily="18" charset="0"/>
                      </a:endParaRPr>
                    </a:p>
                    <a:p>
                      <a:pPr algn="ctr"/>
                      <a:r>
                        <a:rPr lang="de-DE" sz="1800" dirty="0">
                          <a:effectLst/>
                          <a:latin typeface="Times New Roman" panose="02020603050405020304" pitchFamily="18" charset="0"/>
                          <a:ea typeface="Times New Roman" panose="02020603050405020304" pitchFamily="18" charset="0"/>
                        </a:rPr>
                        <a:t>- Thời gian làm bài tối thiểu 60-90 phút.</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de-DE" sz="1800">
                          <a:effectLst/>
                          <a:latin typeface="Times New Roman" panose="02020603050405020304" pitchFamily="18"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de-DE" sz="1800" dirty="0">
                          <a:effectLst/>
                          <a:latin typeface="Times New Roman" panose="02020603050405020304" pitchFamily="18" charset="0"/>
                          <a:ea typeface="Times New Roman" panose="02020603050405020304" pitchFamily="18" charset="0"/>
                        </a:rPr>
                        <a:t>CLO1</a:t>
                      </a:r>
                      <a:endParaRPr lang="en-US" sz="1800" dirty="0">
                        <a:effectLst/>
                        <a:latin typeface="Times New Roman" panose="02020603050405020304" pitchFamily="18" charset="0"/>
                        <a:ea typeface="Times New Roman" panose="02020603050405020304" pitchFamily="18" charset="0"/>
                      </a:endParaRPr>
                    </a:p>
                    <a:p>
                      <a:pPr algn="ctr"/>
                      <a:r>
                        <a:rPr lang="de-DE" sz="1800" dirty="0">
                          <a:effectLst/>
                          <a:latin typeface="Times New Roman" panose="02020603050405020304" pitchFamily="18" charset="0"/>
                          <a:ea typeface="Times New Roman" panose="02020603050405020304" pitchFamily="18" charset="0"/>
                        </a:rPr>
                        <a:t>CLO2</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de-DE" sz="1800">
                          <a:effectLst/>
                          <a:latin typeface="Times New Roman" panose="02020603050405020304" pitchFamily="18" charset="0"/>
                          <a:ea typeface="Times New Roman" panose="02020603050405020304" pitchFamily="18" charset="0"/>
                        </a:rPr>
                        <a:t>3</a:t>
                      </a:r>
                      <a:endParaRPr lang="en-US" sz="1800">
                        <a:effectLst/>
                        <a:latin typeface="Times New Roman" panose="02020603050405020304" pitchFamily="18" charset="0"/>
                        <a:ea typeface="Times New Roman" panose="02020603050405020304" pitchFamily="18" charset="0"/>
                      </a:endParaRPr>
                    </a:p>
                    <a:p>
                      <a:pPr algn="ctr"/>
                      <a:r>
                        <a:rPr lang="de-DE" sz="1800">
                          <a:effectLst/>
                          <a:latin typeface="Times New Roman" panose="02020603050405020304" pitchFamily="18" charset="0"/>
                          <a:ea typeface="Times New Roman" panose="02020603050405020304" pitchFamily="18" charset="0"/>
                        </a:rPr>
                        <a:t>4</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de-DE" sz="1800">
                          <a:effectLst/>
                          <a:latin typeface="Times New Roman" panose="02020603050405020304" pitchFamily="18" charset="0"/>
                          <a:ea typeface="Times New Roman" panose="02020603050405020304" pitchFamily="18" charset="0"/>
                        </a:rPr>
                        <a:t>Thi tự luận</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de-DE" sz="1800">
                          <a:effectLst/>
                          <a:latin typeface="Times New Roman" panose="02020603050405020304" pitchFamily="18" charset="0"/>
                          <a:ea typeface="Times New Roman" panose="02020603050405020304" pitchFamily="18" charset="0"/>
                        </a:rPr>
                        <a:t>Bài kiểm tra</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de-DE"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965137"/>
                  </a:ext>
                </a:extLst>
              </a:tr>
            </a:tbl>
          </a:graphicData>
        </a:graphic>
      </p:graphicFrame>
    </p:spTree>
    <p:extLst>
      <p:ext uri="{BB962C8B-B14F-4D97-AF65-F5344CB8AC3E}">
        <p14:creationId xmlns:p14="http://schemas.microsoft.com/office/powerpoint/2010/main" val="2687748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7AB2-5561-4421-BF3D-30F6E92AB734}"/>
              </a:ext>
            </a:extLst>
          </p:cNvPr>
          <p:cNvSpPr>
            <a:spLocks noGrp="1"/>
          </p:cNvSpPr>
          <p:nvPr>
            <p:ph type="title"/>
          </p:nvPr>
        </p:nvSpPr>
        <p:spPr>
          <a:solidFill>
            <a:srgbClr val="92D050"/>
          </a:solidFill>
        </p:spPr>
        <p:txBody>
          <a:bodyPr/>
          <a:lstStyle/>
          <a:p>
            <a:r>
              <a:rPr lang="en-US" dirty="0"/>
              <a:t>Algorithms for Solving a System of Linear Equations</a:t>
            </a:r>
          </a:p>
        </p:txBody>
      </p:sp>
      <p:pic>
        <p:nvPicPr>
          <p:cNvPr id="11" name="Content Placeholder 10">
            <a:extLst>
              <a:ext uri="{FF2B5EF4-FFF2-40B4-BE49-F238E27FC236}">
                <a16:creationId xmlns:a16="http://schemas.microsoft.com/office/drawing/2014/main" id="{1B7EB367-0660-4028-8D7B-480EEA6830E2}"/>
              </a:ext>
            </a:extLst>
          </p:cNvPr>
          <p:cNvPicPr>
            <a:picLocks noGrp="1" noChangeAspect="1"/>
          </p:cNvPicPr>
          <p:nvPr>
            <p:ph idx="1"/>
          </p:nvPr>
        </p:nvPicPr>
        <p:blipFill>
          <a:blip r:embed="rId2"/>
          <a:stretch>
            <a:fillRect/>
          </a:stretch>
        </p:blipFill>
        <p:spPr>
          <a:xfrm>
            <a:off x="1598040" y="1961803"/>
            <a:ext cx="9466199" cy="4722236"/>
          </a:xfrm>
        </p:spPr>
      </p:pic>
    </p:spTree>
    <p:extLst>
      <p:ext uri="{BB962C8B-B14F-4D97-AF65-F5344CB8AC3E}">
        <p14:creationId xmlns:p14="http://schemas.microsoft.com/office/powerpoint/2010/main" val="822958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6011-A019-41CB-9055-0E6F51AF9A0A}"/>
              </a:ext>
            </a:extLst>
          </p:cNvPr>
          <p:cNvSpPr>
            <a:spLocks noGrp="1"/>
          </p:cNvSpPr>
          <p:nvPr>
            <p:ph type="title"/>
          </p:nvPr>
        </p:nvSpPr>
        <p:spPr>
          <a:solidFill>
            <a:schemeClr val="accent6">
              <a:lumMod val="60000"/>
              <a:lumOff val="40000"/>
            </a:schemeClr>
          </a:solidFill>
        </p:spPr>
        <p:txBody>
          <a:bodyPr/>
          <a:lstStyle/>
          <a:p>
            <a:r>
              <a:rPr lang="en-US" b="1" dirty="0"/>
              <a:t>System of Linear Equations</a:t>
            </a:r>
          </a:p>
        </p:txBody>
      </p:sp>
      <p:pic>
        <p:nvPicPr>
          <p:cNvPr id="5" name="Content Placeholder 4">
            <a:extLst>
              <a:ext uri="{FF2B5EF4-FFF2-40B4-BE49-F238E27FC236}">
                <a16:creationId xmlns:a16="http://schemas.microsoft.com/office/drawing/2014/main" id="{2338494B-6740-44C8-8441-977545B8129E}"/>
              </a:ext>
            </a:extLst>
          </p:cNvPr>
          <p:cNvPicPr>
            <a:picLocks noGrp="1" noChangeAspect="1"/>
          </p:cNvPicPr>
          <p:nvPr>
            <p:ph idx="1"/>
          </p:nvPr>
        </p:nvPicPr>
        <p:blipFill>
          <a:blip r:embed="rId2"/>
          <a:stretch>
            <a:fillRect/>
          </a:stretch>
        </p:blipFill>
        <p:spPr>
          <a:xfrm>
            <a:off x="1242139" y="1817311"/>
            <a:ext cx="10004981" cy="4675563"/>
          </a:xfrm>
        </p:spPr>
      </p:pic>
    </p:spTree>
    <p:extLst>
      <p:ext uri="{BB962C8B-B14F-4D97-AF65-F5344CB8AC3E}">
        <p14:creationId xmlns:p14="http://schemas.microsoft.com/office/powerpoint/2010/main" val="3068196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711D-2CF2-4AAD-A70C-7AC10004A6F5}"/>
              </a:ext>
            </a:extLst>
          </p:cNvPr>
          <p:cNvSpPr>
            <a:spLocks noGrp="1"/>
          </p:cNvSpPr>
          <p:nvPr>
            <p:ph type="ctrTitle"/>
          </p:nvPr>
        </p:nvSpPr>
        <p:spPr>
          <a:xfrm>
            <a:off x="1655783" y="1819643"/>
            <a:ext cx="9144000" cy="3784203"/>
          </a:xfrm>
        </p:spPr>
        <p:txBody>
          <a:bodyPr>
            <a:noAutofit/>
          </a:bodyPr>
          <a:lstStyle/>
          <a:p>
            <a:pPr algn="l"/>
            <a:r>
              <a:rPr lang="en-US" sz="3200" b="0" i="0" u="none" strike="noStrike" baseline="0" dirty="0">
                <a:latin typeface="Times New Roman" panose="02020603050405020304" pitchFamily="18" charset="0"/>
                <a:cs typeface="Times New Roman" panose="02020603050405020304" pitchFamily="18" charset="0"/>
              </a:rPr>
              <a:t>(1)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(2) Matrices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(3) Solving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(4) </a:t>
            </a:r>
            <a:r>
              <a:rPr lang="en-US" sz="3200" b="0" i="0" u="none" strike="noStrike" baseline="0" dirty="0">
                <a:solidFill>
                  <a:srgbClr val="FF0000"/>
                </a:solidFill>
                <a:latin typeface="Times New Roman" panose="02020603050405020304" pitchFamily="18" charset="0"/>
                <a:cs typeface="Times New Roman" panose="02020603050405020304" pitchFamily="18" charset="0"/>
              </a:rPr>
              <a:t>Vector Spaces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(5) Linear Independence</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(6) Basis and Rank</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(7) Linear Mappings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(8) Affine Space</a:t>
            </a:r>
            <a:endParaRPr lang="en-US" sz="3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851E84B-0DD2-46BE-9FB4-FC5CFAA56B6E}"/>
              </a:ext>
            </a:extLst>
          </p:cNvPr>
          <p:cNvSpPr txBox="1">
            <a:spLocks/>
          </p:cNvSpPr>
          <p:nvPr/>
        </p:nvSpPr>
        <p:spPr>
          <a:xfrm>
            <a:off x="838199" y="365125"/>
            <a:ext cx="10940933" cy="915035"/>
          </a:xfrm>
          <a:prstGeom prst="rect">
            <a:avLst/>
          </a:prstGeom>
          <a:solidFill>
            <a:schemeClr val="accent6">
              <a:lumMod val="60000"/>
              <a:lumOff val="4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ctr" defTabSz="914400" rtl="0" eaLnBrk="1" fontAlgn="auto" latinLnBrk="0" hangingPunct="1">
              <a:lnSpc>
                <a:spcPct val="90000"/>
              </a:lnSpc>
              <a:spcBef>
                <a:spcPts val="300"/>
              </a:spcBef>
              <a:spcAft>
                <a:spcPts val="300"/>
              </a:spcAft>
              <a:buClrTx/>
              <a:buSzTx/>
              <a:buFontTx/>
              <a:buNone/>
              <a:tabLst>
                <a:tab pos="270510" algn="l"/>
                <a:tab pos="3780790" algn="l"/>
              </a:tabLst>
              <a:defRPr/>
            </a:pPr>
            <a:r>
              <a:rPr kumimoji="0" lang="de-DE" sz="4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j-cs"/>
              </a:rPr>
              <a:t>CONTENTS</a:t>
            </a:r>
            <a:endPar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900557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81615-27A4-49B8-B1D2-101B1E8259C9}"/>
              </a:ext>
            </a:extLst>
          </p:cNvPr>
          <p:cNvSpPr>
            <a:spLocks noGrp="1"/>
          </p:cNvSpPr>
          <p:nvPr>
            <p:ph type="title"/>
          </p:nvPr>
        </p:nvSpPr>
        <p:spPr>
          <a:xfrm>
            <a:off x="838200" y="365126"/>
            <a:ext cx="10515600" cy="948286"/>
          </a:xfrm>
          <a:solidFill>
            <a:srgbClr val="92D050"/>
          </a:solidFill>
        </p:spPr>
        <p:txBody>
          <a:bodyPr/>
          <a:lstStyle/>
          <a:p>
            <a:r>
              <a:rPr lang="en-US" b="1" dirty="0"/>
              <a:t>Group</a:t>
            </a:r>
          </a:p>
        </p:txBody>
      </p:sp>
      <p:pic>
        <p:nvPicPr>
          <p:cNvPr id="5" name="Content Placeholder 4">
            <a:extLst>
              <a:ext uri="{FF2B5EF4-FFF2-40B4-BE49-F238E27FC236}">
                <a16:creationId xmlns:a16="http://schemas.microsoft.com/office/drawing/2014/main" id="{2EC0F684-EFB3-4948-92B9-F7297F6A8F33}"/>
              </a:ext>
            </a:extLst>
          </p:cNvPr>
          <p:cNvPicPr>
            <a:picLocks noGrp="1" noChangeAspect="1"/>
          </p:cNvPicPr>
          <p:nvPr>
            <p:ph idx="1"/>
          </p:nvPr>
        </p:nvPicPr>
        <p:blipFill>
          <a:blip r:embed="rId2"/>
          <a:stretch>
            <a:fillRect/>
          </a:stretch>
        </p:blipFill>
        <p:spPr>
          <a:xfrm>
            <a:off x="1276869" y="1592402"/>
            <a:ext cx="9239250" cy="4575642"/>
          </a:xfrm>
        </p:spPr>
      </p:pic>
    </p:spTree>
    <p:extLst>
      <p:ext uri="{BB962C8B-B14F-4D97-AF65-F5344CB8AC3E}">
        <p14:creationId xmlns:p14="http://schemas.microsoft.com/office/powerpoint/2010/main" val="638196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81615-27A4-49B8-B1D2-101B1E8259C9}"/>
              </a:ext>
            </a:extLst>
          </p:cNvPr>
          <p:cNvSpPr>
            <a:spLocks noGrp="1"/>
          </p:cNvSpPr>
          <p:nvPr>
            <p:ph type="title"/>
          </p:nvPr>
        </p:nvSpPr>
        <p:spPr>
          <a:xfrm>
            <a:off x="838200" y="365126"/>
            <a:ext cx="10515600" cy="948286"/>
          </a:xfrm>
          <a:solidFill>
            <a:srgbClr val="92D050"/>
          </a:solidFill>
        </p:spPr>
        <p:txBody>
          <a:bodyPr/>
          <a:lstStyle/>
          <a:p>
            <a:r>
              <a:rPr lang="en-US" b="1" dirty="0"/>
              <a:t>Vector Spaces</a:t>
            </a:r>
          </a:p>
        </p:txBody>
      </p:sp>
      <p:sp>
        <p:nvSpPr>
          <p:cNvPr id="7" name="TextBox 6">
            <a:extLst>
              <a:ext uri="{FF2B5EF4-FFF2-40B4-BE49-F238E27FC236}">
                <a16:creationId xmlns:a16="http://schemas.microsoft.com/office/drawing/2014/main" id="{BA8E7148-0706-47C5-9BA1-5D274982BF0A}"/>
              </a:ext>
            </a:extLst>
          </p:cNvPr>
          <p:cNvSpPr txBox="1"/>
          <p:nvPr/>
        </p:nvSpPr>
        <p:spPr>
          <a:xfrm>
            <a:off x="696191" y="1313412"/>
            <a:ext cx="6097384" cy="769441"/>
          </a:xfrm>
          <a:prstGeom prst="rect">
            <a:avLst/>
          </a:prstGeom>
          <a:noFill/>
        </p:spPr>
        <p:txBody>
          <a:bodyPr wrap="square">
            <a:spAutoFit/>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Example: </a:t>
            </a:r>
            <a:endParaRPr lang="en-US" dirty="0"/>
          </a:p>
        </p:txBody>
      </p:sp>
      <p:pic>
        <p:nvPicPr>
          <p:cNvPr id="8" name="Content Placeholder 7">
            <a:extLst>
              <a:ext uri="{FF2B5EF4-FFF2-40B4-BE49-F238E27FC236}">
                <a16:creationId xmlns:a16="http://schemas.microsoft.com/office/drawing/2014/main" id="{02A48734-6A7B-4A88-912B-8D78502FECF3}"/>
              </a:ext>
            </a:extLst>
          </p:cNvPr>
          <p:cNvPicPr>
            <a:picLocks noGrp="1" noChangeAspect="1"/>
          </p:cNvPicPr>
          <p:nvPr>
            <p:ph idx="1"/>
          </p:nvPr>
        </p:nvPicPr>
        <p:blipFill>
          <a:blip r:embed="rId2"/>
          <a:stretch>
            <a:fillRect/>
          </a:stretch>
        </p:blipFill>
        <p:spPr>
          <a:xfrm>
            <a:off x="1628028" y="2141536"/>
            <a:ext cx="8987325" cy="4351338"/>
          </a:xfrm>
        </p:spPr>
      </p:pic>
    </p:spTree>
    <p:extLst>
      <p:ext uri="{BB962C8B-B14F-4D97-AF65-F5344CB8AC3E}">
        <p14:creationId xmlns:p14="http://schemas.microsoft.com/office/powerpoint/2010/main" val="800959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A882F-4AD8-4AE9-A1CF-F40EC2B81C8A}"/>
              </a:ext>
            </a:extLst>
          </p:cNvPr>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EF9F316-244E-4FE8-94DE-87BFC07363F5}"/>
                  </a:ext>
                </a:extLst>
              </p:cNvPr>
              <p:cNvSpPr>
                <a:spLocks noGrp="1"/>
              </p:cNvSpPr>
              <p:nvPr>
                <p:ph idx="1"/>
              </p:nvPr>
            </p:nvSpPr>
            <p:spPr/>
            <p:txBody>
              <a:bodyPr>
                <a:normAutofit/>
              </a:bodyPr>
              <a:lstStyle/>
              <a:p>
                <a:r>
                  <a:rPr lang="en-US" sz="3200" dirty="0" err="1"/>
                  <a:t>Bài</a:t>
                </a:r>
                <a:r>
                  <a:rPr lang="en-US" sz="3200" dirty="0"/>
                  <a:t> </a:t>
                </a:r>
                <a:r>
                  <a:rPr lang="en-US" sz="3200" dirty="0" err="1"/>
                  <a:t>tâp</a:t>
                </a:r>
                <a:r>
                  <a:rPr lang="en-US" sz="3200" dirty="0"/>
                  <a:t>: </a:t>
                </a:r>
                <a:r>
                  <a:rPr lang="vi-VN" sz="3200" dirty="0"/>
                  <a:t>Xét tập hợp </a:t>
                </a:r>
                <a:r>
                  <a:rPr lang="vi-VN" sz="3200" b="1" dirty="0"/>
                  <a:t>G</a:t>
                </a:r>
                <a:r>
                  <a:rPr lang="en-US" sz="3200" dirty="0"/>
                  <a:t> </a:t>
                </a:r>
                <a14:m>
                  <m:oMath xmlns:m="http://schemas.openxmlformats.org/officeDocument/2006/math">
                    <m:r>
                      <a:rPr lang="en-US" sz="3200" b="0" i="0" smtClean="0">
                        <a:latin typeface="Cambria Math" panose="02040503050406030204" pitchFamily="18" charset="0"/>
                        <a:ea typeface="Cambria Math" panose="02040503050406030204" pitchFamily="18" charset="0"/>
                      </a:rPr>
                      <m:t>=</m:t>
                    </m:r>
                    <m:r>
                      <a:rPr lang="vi-VN" sz="3200" i="1" smtClean="0">
                        <a:latin typeface="Cambria Math" panose="02040503050406030204" pitchFamily="18" charset="0"/>
                        <a:ea typeface="Cambria Math" panose="02040503050406030204" pitchFamily="18" charset="0"/>
                      </a:rPr>
                      <m:t>ℤ</m:t>
                    </m:r>
                  </m:oMath>
                </a14:m>
                <a:r>
                  <a:rPr lang="en-US" sz="3200" b="1" dirty="0"/>
                  <a:t> </a:t>
                </a:r>
                <a:r>
                  <a:rPr lang="vi-VN" sz="3200" dirty="0"/>
                  <a:t>(tập các số nguyên)</a:t>
                </a:r>
                <a:endParaRPr lang="en-US" sz="3200" dirty="0"/>
              </a:p>
              <a:p>
                <a:pPr marL="0" indent="0">
                  <a:buNone/>
                </a:pPr>
                <a:r>
                  <a:rPr lang="en-US" sz="3200" dirty="0" err="1"/>
                  <a:t>Chứng</a:t>
                </a:r>
                <a:r>
                  <a:rPr lang="en-US" sz="3200" dirty="0"/>
                  <a:t> </a:t>
                </a:r>
                <a:r>
                  <a:rPr lang="en-US" sz="3200" dirty="0" err="1"/>
                  <a:t>minh</a:t>
                </a:r>
                <a:r>
                  <a:rPr lang="en-US" sz="3200" dirty="0"/>
                  <a:t> (</a:t>
                </a:r>
                <a:r>
                  <a:rPr lang="en-US" sz="3200" b="1" dirty="0"/>
                  <a:t>G</a:t>
                </a:r>
                <a:r>
                  <a:rPr lang="en-US" sz="3200" dirty="0"/>
                  <a:t>,</a:t>
                </a:r>
                <a14:m>
                  <m:oMath xmlns:m="http://schemas.openxmlformats.org/officeDocument/2006/math">
                    <m:r>
                      <a:rPr lang="vi-VN" sz="3200" i="1" smtClean="0">
                        <a:latin typeface="Cambria Math" panose="02040503050406030204" pitchFamily="18" charset="0"/>
                        <a:ea typeface="Cambria Math" panose="02040503050406030204" pitchFamily="18" charset="0"/>
                      </a:rPr>
                      <m:t>⊗</m:t>
                    </m:r>
                  </m:oMath>
                </a14:m>
                <a:r>
                  <a:rPr lang="en-US" sz="3200" dirty="0"/>
                  <a:t>), </a:t>
                </a:r>
                <a:r>
                  <a:rPr lang="en-US" sz="3200" dirty="0" err="1"/>
                  <a:t>với</a:t>
                </a:r>
                <a:r>
                  <a:rPr lang="en-US" sz="3200" dirty="0"/>
                  <a:t> </a:t>
                </a:r>
                <a14:m>
                  <m:oMath xmlns:m="http://schemas.openxmlformats.org/officeDocument/2006/math">
                    <m:r>
                      <a:rPr lang="vi-VN" sz="3200" i="1">
                        <a:latin typeface="Cambria Math" panose="02040503050406030204" pitchFamily="18" charset="0"/>
                        <a:ea typeface="Cambria Math" panose="02040503050406030204" pitchFamily="18" charset="0"/>
                      </a:rPr>
                      <m:t>⊗</m:t>
                    </m:r>
                  </m:oMath>
                </a14:m>
                <a:r>
                  <a:rPr lang="en-US" sz="3200" dirty="0"/>
                  <a:t> là </a:t>
                </a:r>
                <a:r>
                  <a:rPr lang="vi-VN" sz="3200" dirty="0"/>
                  <a:t>phép cộng</a:t>
                </a:r>
                <a:r>
                  <a:rPr lang="en-US" sz="3200" dirty="0"/>
                  <a:t> (+)</a:t>
                </a:r>
                <a:r>
                  <a:rPr lang="vi-VN" sz="3200" dirty="0"/>
                  <a:t> thông thường</a:t>
                </a:r>
                <a:r>
                  <a:rPr lang="en-US" sz="3200" dirty="0"/>
                  <a:t>,</a:t>
                </a:r>
                <a:r>
                  <a:rPr lang="vi-VN" sz="3200" dirty="0"/>
                  <a:t> là </a:t>
                </a:r>
                <a:r>
                  <a:rPr lang="en-US" sz="3200" dirty="0" err="1"/>
                  <a:t>một</a:t>
                </a:r>
                <a:r>
                  <a:rPr lang="en-US" sz="3200" dirty="0"/>
                  <a:t> </a:t>
                </a:r>
                <a:r>
                  <a:rPr lang="en-US" sz="3200" dirty="0" err="1"/>
                  <a:t>nhóm</a:t>
                </a:r>
                <a:r>
                  <a:rPr lang="en-US" sz="3200" dirty="0"/>
                  <a:t> Abel.</a:t>
                </a:r>
              </a:p>
            </p:txBody>
          </p:sp>
        </mc:Choice>
        <mc:Fallback>
          <p:sp>
            <p:nvSpPr>
              <p:cNvPr id="3" name="Content Placeholder 2">
                <a:extLst>
                  <a:ext uri="{FF2B5EF4-FFF2-40B4-BE49-F238E27FC236}">
                    <a16:creationId xmlns:a16="http://schemas.microsoft.com/office/drawing/2014/main" id="{BEF9F316-244E-4FE8-94DE-87BFC07363F5}"/>
                  </a:ext>
                </a:extLst>
              </p:cNvPr>
              <p:cNvSpPr>
                <a:spLocks noGrp="1" noRot="1" noChangeAspect="1" noMove="1" noResize="1" noEditPoints="1" noAdjustHandles="1" noChangeArrowheads="1" noChangeShapeType="1" noTextEdit="1"/>
              </p:cNvSpPr>
              <p:nvPr>
                <p:ph idx="1"/>
              </p:nvPr>
            </p:nvSpPr>
            <p:spPr>
              <a:blipFill>
                <a:blip r:embed="rId2"/>
                <a:stretch>
                  <a:fillRect l="-1507" t="-3221"/>
                </a:stretch>
              </a:blipFill>
            </p:spPr>
            <p:txBody>
              <a:bodyPr/>
              <a:lstStyle/>
              <a:p>
                <a:r>
                  <a:rPr lang="en-US">
                    <a:noFill/>
                  </a:rPr>
                  <a:t> </a:t>
                </a:r>
              </a:p>
            </p:txBody>
          </p:sp>
        </mc:Fallback>
      </mc:AlternateContent>
    </p:spTree>
    <p:extLst>
      <p:ext uri="{BB962C8B-B14F-4D97-AF65-F5344CB8AC3E}">
        <p14:creationId xmlns:p14="http://schemas.microsoft.com/office/powerpoint/2010/main" val="224776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D83914-1532-407F-A2A2-F5C10B91676A}"/>
              </a:ext>
            </a:extLst>
          </p:cNvPr>
          <p:cNvPicPr>
            <a:picLocks noGrp="1" noChangeAspect="1"/>
          </p:cNvPicPr>
          <p:nvPr>
            <p:ph idx="1"/>
          </p:nvPr>
        </p:nvPicPr>
        <p:blipFill>
          <a:blip r:embed="rId2"/>
          <a:stretch>
            <a:fillRect/>
          </a:stretch>
        </p:blipFill>
        <p:spPr>
          <a:xfrm>
            <a:off x="964276" y="1875502"/>
            <a:ext cx="10647218" cy="4351338"/>
          </a:xfrm>
        </p:spPr>
      </p:pic>
      <p:sp>
        <p:nvSpPr>
          <p:cNvPr id="6" name="Title 1">
            <a:extLst>
              <a:ext uri="{FF2B5EF4-FFF2-40B4-BE49-F238E27FC236}">
                <a16:creationId xmlns:a16="http://schemas.microsoft.com/office/drawing/2014/main" id="{EFEBDDDF-0288-40C4-B5E7-68048F088257}"/>
              </a:ext>
            </a:extLst>
          </p:cNvPr>
          <p:cNvSpPr>
            <a:spLocks noGrp="1"/>
          </p:cNvSpPr>
          <p:nvPr>
            <p:ph type="title"/>
          </p:nvPr>
        </p:nvSpPr>
        <p:spPr>
          <a:xfrm>
            <a:off x="838200" y="365125"/>
            <a:ext cx="10515600" cy="1325563"/>
          </a:xfrm>
          <a:solidFill>
            <a:srgbClr val="92D050"/>
          </a:solidFill>
        </p:spPr>
        <p:txBody>
          <a:bodyPr/>
          <a:lstStyle/>
          <a:p>
            <a:r>
              <a:rPr lang="en-US" b="1" dirty="0"/>
              <a:t>Vector Spaces</a:t>
            </a:r>
          </a:p>
        </p:txBody>
      </p:sp>
    </p:spTree>
    <p:extLst>
      <p:ext uri="{BB962C8B-B14F-4D97-AF65-F5344CB8AC3E}">
        <p14:creationId xmlns:p14="http://schemas.microsoft.com/office/powerpoint/2010/main" val="1674393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A805-BA59-468E-884D-CA96A93D2972}"/>
              </a:ext>
            </a:extLst>
          </p:cNvPr>
          <p:cNvSpPr>
            <a:spLocks noGrp="1"/>
          </p:cNvSpPr>
          <p:nvPr>
            <p:ph type="title"/>
          </p:nvPr>
        </p:nvSpPr>
        <p:spPr>
          <a:xfrm>
            <a:off x="449540" y="148994"/>
            <a:ext cx="10515600" cy="1325563"/>
          </a:xfrm>
        </p:spPr>
        <p:txBody>
          <a:bodyPr/>
          <a:lstStyle/>
          <a:p>
            <a:r>
              <a:rPr lang="en-US" dirty="0"/>
              <a:t>Example</a:t>
            </a:r>
          </a:p>
        </p:txBody>
      </p:sp>
      <p:pic>
        <p:nvPicPr>
          <p:cNvPr id="4" name="Content Placeholder 3">
            <a:extLst>
              <a:ext uri="{FF2B5EF4-FFF2-40B4-BE49-F238E27FC236}">
                <a16:creationId xmlns:a16="http://schemas.microsoft.com/office/drawing/2014/main" id="{823332D6-77FD-44F6-A387-93C3FA8696E3}"/>
              </a:ext>
            </a:extLst>
          </p:cNvPr>
          <p:cNvPicPr>
            <a:picLocks noGrp="1" noChangeAspect="1"/>
          </p:cNvPicPr>
          <p:nvPr>
            <p:ph idx="1"/>
          </p:nvPr>
        </p:nvPicPr>
        <p:blipFill>
          <a:blip r:embed="rId2"/>
          <a:stretch>
            <a:fillRect/>
          </a:stretch>
        </p:blipFill>
        <p:spPr>
          <a:xfrm>
            <a:off x="1986742" y="1313412"/>
            <a:ext cx="8978398" cy="4555373"/>
          </a:xfrm>
          <a:prstGeom prst="rect">
            <a:avLst/>
          </a:prstGeom>
        </p:spPr>
      </p:pic>
      <p:sp>
        <p:nvSpPr>
          <p:cNvPr id="6" name="TextBox 5">
            <a:extLst>
              <a:ext uri="{FF2B5EF4-FFF2-40B4-BE49-F238E27FC236}">
                <a16:creationId xmlns:a16="http://schemas.microsoft.com/office/drawing/2014/main" id="{8A54BF2E-23D6-4F60-9127-FD5B83260534}"/>
              </a:ext>
            </a:extLst>
          </p:cNvPr>
          <p:cNvSpPr txBox="1"/>
          <p:nvPr/>
        </p:nvSpPr>
        <p:spPr>
          <a:xfrm>
            <a:off x="2732809" y="5985163"/>
            <a:ext cx="6097384" cy="584775"/>
          </a:xfrm>
          <a:prstGeom prst="rect">
            <a:avLst/>
          </a:prstGeom>
          <a:noFill/>
        </p:spPr>
        <p:txBody>
          <a:bodyPr wrap="square">
            <a:spAutoFit/>
          </a:bodyPr>
          <a:lstStyle/>
          <a:p>
            <a:r>
              <a:rPr lang="en-US" sz="3200" dirty="0">
                <a:solidFill>
                  <a:srgbClr val="FF0000"/>
                </a:solidFill>
              </a:rPr>
              <a:t>Let check yourself!</a:t>
            </a:r>
          </a:p>
        </p:txBody>
      </p:sp>
    </p:spTree>
    <p:extLst>
      <p:ext uri="{BB962C8B-B14F-4D97-AF65-F5344CB8AC3E}">
        <p14:creationId xmlns:p14="http://schemas.microsoft.com/office/powerpoint/2010/main" val="4284498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25ADA3-2ACF-4C91-942D-4A771D19F660}"/>
              </a:ext>
            </a:extLst>
          </p:cNvPr>
          <p:cNvPicPr>
            <a:picLocks noGrp="1" noChangeAspect="1"/>
          </p:cNvPicPr>
          <p:nvPr>
            <p:ph idx="1"/>
          </p:nvPr>
        </p:nvPicPr>
        <p:blipFill>
          <a:blip r:embed="rId2"/>
          <a:stretch>
            <a:fillRect/>
          </a:stretch>
        </p:blipFill>
        <p:spPr>
          <a:xfrm>
            <a:off x="972589" y="1845339"/>
            <a:ext cx="10027227" cy="3757439"/>
          </a:xfrm>
        </p:spPr>
      </p:pic>
      <p:sp>
        <p:nvSpPr>
          <p:cNvPr id="6" name="Title 1">
            <a:extLst>
              <a:ext uri="{FF2B5EF4-FFF2-40B4-BE49-F238E27FC236}">
                <a16:creationId xmlns:a16="http://schemas.microsoft.com/office/drawing/2014/main" id="{B5BBDACD-E2C8-43B4-A766-ED4C334E1AA1}"/>
              </a:ext>
            </a:extLst>
          </p:cNvPr>
          <p:cNvSpPr>
            <a:spLocks noGrp="1"/>
          </p:cNvSpPr>
          <p:nvPr>
            <p:ph type="title"/>
          </p:nvPr>
        </p:nvSpPr>
        <p:spPr>
          <a:xfrm>
            <a:off x="838200" y="365125"/>
            <a:ext cx="10515600" cy="1325563"/>
          </a:xfrm>
          <a:solidFill>
            <a:srgbClr val="92D050"/>
          </a:solidFill>
        </p:spPr>
        <p:txBody>
          <a:bodyPr/>
          <a:lstStyle/>
          <a:p>
            <a:r>
              <a:rPr lang="en-US" dirty="0"/>
              <a:t>Vector Subspaces</a:t>
            </a:r>
          </a:p>
        </p:txBody>
      </p:sp>
    </p:spTree>
    <p:extLst>
      <p:ext uri="{BB962C8B-B14F-4D97-AF65-F5344CB8AC3E}">
        <p14:creationId xmlns:p14="http://schemas.microsoft.com/office/powerpoint/2010/main" val="2213674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EDF5B-BB9D-4D76-8233-CF824466DFEF}"/>
              </a:ext>
            </a:extLst>
          </p:cNvPr>
          <p:cNvSpPr>
            <a:spLocks noGrp="1"/>
          </p:cNvSpPr>
          <p:nvPr>
            <p:ph type="title"/>
          </p:nvPr>
        </p:nvSpPr>
        <p:spPr>
          <a:solidFill>
            <a:srgbClr val="92D050"/>
          </a:solidFill>
        </p:spPr>
        <p:txBody>
          <a:bodyPr/>
          <a:lstStyle/>
          <a:p>
            <a:r>
              <a:rPr lang="en-US" dirty="0"/>
              <a:t>Vector Subspaces</a:t>
            </a:r>
          </a:p>
        </p:txBody>
      </p:sp>
      <p:pic>
        <p:nvPicPr>
          <p:cNvPr id="5" name="Content Placeholder 4">
            <a:extLst>
              <a:ext uri="{FF2B5EF4-FFF2-40B4-BE49-F238E27FC236}">
                <a16:creationId xmlns:a16="http://schemas.microsoft.com/office/drawing/2014/main" id="{EED6832F-E77C-42F0-B80E-915AE6E186F0}"/>
              </a:ext>
            </a:extLst>
          </p:cNvPr>
          <p:cNvPicPr>
            <a:picLocks noGrp="1" noChangeAspect="1"/>
          </p:cNvPicPr>
          <p:nvPr>
            <p:ph idx="1"/>
          </p:nvPr>
        </p:nvPicPr>
        <p:blipFill>
          <a:blip r:embed="rId2"/>
          <a:stretch>
            <a:fillRect/>
          </a:stretch>
        </p:blipFill>
        <p:spPr>
          <a:xfrm>
            <a:off x="1314449" y="1738977"/>
            <a:ext cx="9924357" cy="1538965"/>
          </a:xfrm>
        </p:spPr>
      </p:pic>
      <p:pic>
        <p:nvPicPr>
          <p:cNvPr id="7" name="Picture 6">
            <a:extLst>
              <a:ext uri="{FF2B5EF4-FFF2-40B4-BE49-F238E27FC236}">
                <a16:creationId xmlns:a16="http://schemas.microsoft.com/office/drawing/2014/main" id="{22DF328B-B309-4F79-94B2-0D56630C7A6D}"/>
              </a:ext>
            </a:extLst>
          </p:cNvPr>
          <p:cNvPicPr>
            <a:picLocks noChangeAspect="1"/>
          </p:cNvPicPr>
          <p:nvPr/>
        </p:nvPicPr>
        <p:blipFill>
          <a:blip r:embed="rId3"/>
          <a:stretch>
            <a:fillRect/>
          </a:stretch>
        </p:blipFill>
        <p:spPr>
          <a:xfrm>
            <a:off x="1639771" y="3429000"/>
            <a:ext cx="7781925" cy="3193977"/>
          </a:xfrm>
          <a:prstGeom prst="rect">
            <a:avLst/>
          </a:prstGeom>
        </p:spPr>
      </p:pic>
    </p:spTree>
    <p:extLst>
      <p:ext uri="{BB962C8B-B14F-4D97-AF65-F5344CB8AC3E}">
        <p14:creationId xmlns:p14="http://schemas.microsoft.com/office/powerpoint/2010/main" val="269034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A2BBC20-4EAD-47F8-9E98-4329AB79F90A}"/>
              </a:ext>
            </a:extLst>
          </p:cNvPr>
          <p:cNvGrpSpPr/>
          <p:nvPr/>
        </p:nvGrpSpPr>
        <p:grpSpPr>
          <a:xfrm>
            <a:off x="0" y="1892829"/>
            <a:ext cx="12192000" cy="1321291"/>
            <a:chOff x="0" y="1546494"/>
            <a:chExt cx="9144000" cy="864096"/>
          </a:xfrm>
        </p:grpSpPr>
        <p:sp>
          <p:nvSpPr>
            <p:cNvPr id="5" name="Rectangle 4">
              <a:extLst>
                <a:ext uri="{FF2B5EF4-FFF2-40B4-BE49-F238E27FC236}">
                  <a16:creationId xmlns:a16="http://schemas.microsoft.com/office/drawing/2014/main" id="{BA181F5E-59EC-494D-8B6D-9E3849AFA6BF}"/>
                </a:ext>
              </a:extLst>
            </p:cNvPr>
            <p:cNvSpPr/>
            <p:nvPr/>
          </p:nvSpPr>
          <p:spPr>
            <a:xfrm>
              <a:off x="0" y="1582498"/>
              <a:ext cx="9144000" cy="792088"/>
            </a:xfrm>
            <a:prstGeom prst="rect">
              <a:avLst/>
            </a:prstGeom>
            <a:solidFill>
              <a:schemeClr val="bg1"/>
            </a:solidFill>
            <a:effectLst>
              <a:innerShdw blurRad="114300">
                <a:prstClr val="black"/>
              </a:innerShdw>
            </a:effectLst>
          </p:spPr>
          <p:txBody>
            <a:bodyPr vert="horz" lIns="121920" tIns="60960" rIns="121920" bIns="60960" rtlCol="0" anchor="ctr">
              <a:normAutofit/>
            </a:bodyPr>
            <a:lstStyle/>
            <a:p>
              <a:pPr marL="0" marR="0" lvl="0" indent="0" algn="ctr" defTabSz="914400" rtl="0" eaLnBrk="1" fontAlgn="auto" latinLnBrk="0" hangingPunct="1">
                <a:lnSpc>
                  <a:spcPct val="100000"/>
                </a:lnSpc>
                <a:spcBef>
                  <a:spcPts val="800"/>
                </a:spcBef>
                <a:spcAft>
                  <a:spcPts val="800"/>
                </a:spcAft>
                <a:buClrTx/>
                <a:buSzTx/>
                <a:buFontTx/>
                <a:buNone/>
                <a:tabLst/>
                <a:defRPr/>
              </a:pPr>
              <a:endParaRPr kumimoji="0" lang="en-US" sz="3467" b="0" i="0" u="none" strike="noStrike" kern="1200" cap="none" spc="-80" normalizeH="0" baseline="0" noProof="0">
                <a:ln>
                  <a:noFill/>
                </a:ln>
                <a:solidFill>
                  <a:prstClr val="white"/>
                </a:solidFill>
                <a:effectLst/>
                <a:uLnTx/>
                <a:uFillTx/>
                <a:latin typeface="Roboto" pitchFamily="2" charset="0"/>
                <a:ea typeface="Roboto" pitchFamily="2" charset="0"/>
                <a:cs typeface="+mn-cs"/>
              </a:endParaRPr>
            </a:p>
          </p:txBody>
        </p:sp>
        <p:sp>
          <p:nvSpPr>
            <p:cNvPr id="6" name="Rectangle 5">
              <a:extLst>
                <a:ext uri="{FF2B5EF4-FFF2-40B4-BE49-F238E27FC236}">
                  <a16:creationId xmlns:a16="http://schemas.microsoft.com/office/drawing/2014/main" id="{9836AF7A-480D-45D5-B74A-2E4F2A05E7FF}"/>
                </a:ext>
              </a:extLst>
            </p:cNvPr>
            <p:cNvSpPr/>
            <p:nvPr/>
          </p:nvSpPr>
          <p:spPr>
            <a:xfrm>
              <a:off x="251520" y="1546494"/>
              <a:ext cx="7995665"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200" normalizeH="0" baseline="0" noProof="0" dirty="0">
                  <a:ln>
                    <a:noFill/>
                  </a:ln>
                  <a:solidFill>
                    <a:srgbClr val="EEECE1">
                      <a:lumMod val="10000"/>
                    </a:srgbClr>
                  </a:solidFill>
                  <a:effectLst/>
                  <a:uLnTx/>
                  <a:uFillTx/>
                  <a:latin typeface="Roboto" panose="02000000000000000000" pitchFamily="2" charset="0"/>
                  <a:ea typeface="Roboto" panose="02000000000000000000" pitchFamily="2" charset="0"/>
                  <a:cs typeface="+mn-cs"/>
                </a:rPr>
                <a:t>CHAPTER 1: Linear Algebra</a:t>
              </a:r>
            </a:p>
          </p:txBody>
        </p:sp>
      </p:grpSp>
    </p:spTree>
    <p:extLst>
      <p:ext uri="{BB962C8B-B14F-4D97-AF65-F5344CB8AC3E}">
        <p14:creationId xmlns:p14="http://schemas.microsoft.com/office/powerpoint/2010/main" val="1899362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7">
            <a:extLst>
              <a:ext uri="{FF2B5EF4-FFF2-40B4-BE49-F238E27FC236}">
                <a16:creationId xmlns:a16="http://schemas.microsoft.com/office/drawing/2014/main" id="{6ACE82AB-A9C5-4C56-90B1-2B8469FD3D83}"/>
              </a:ext>
            </a:extLst>
          </p:cNvPr>
          <p:cNvSpPr txBox="1">
            <a:spLocks noChangeArrowheads="1"/>
          </p:cNvSpPr>
          <p:nvPr/>
        </p:nvSpPr>
        <p:spPr bwMode="auto">
          <a:xfrm>
            <a:off x="838200" y="1766412"/>
            <a:ext cx="10515600" cy="1267734"/>
          </a:xfrm>
          <a:prstGeom prst="rect">
            <a:avLst/>
          </a:prstGeom>
          <a:noFill/>
          <a:ln>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196850" indent="-196850" algn="l" rtl="0" eaLnBrk="0" fontAlgn="base" hangingPunct="0">
              <a:spcBef>
                <a:spcPct val="20000"/>
              </a:spcBef>
              <a:spcAft>
                <a:spcPct val="0"/>
              </a:spcAft>
              <a:buClr>
                <a:schemeClr val="tx1"/>
              </a:buClr>
              <a:buSzPct val="40000"/>
              <a:buFont typeface="Wingdings" panose="05000000000000000000" pitchFamily="2" charset="2"/>
              <a:buChar char="n"/>
              <a:defRPr kumimoji="1" sz="2400">
                <a:solidFill>
                  <a:schemeClr val="hlink"/>
                </a:solidFill>
                <a:latin typeface="+mn-lt"/>
                <a:ea typeface="+mn-ea"/>
                <a:cs typeface="+mn-cs"/>
              </a:defRPr>
            </a:lvl1pPr>
            <a:lvl2pPr marL="571500" indent="-114300" algn="l" rtl="0" eaLnBrk="0" fontAlgn="base" hangingPunct="0">
              <a:lnSpc>
                <a:spcPct val="130000"/>
              </a:lnSpc>
              <a:spcBef>
                <a:spcPct val="20000"/>
              </a:spcBef>
              <a:spcAft>
                <a:spcPct val="0"/>
              </a:spcAft>
              <a:buClr>
                <a:schemeClr val="hlink"/>
              </a:buClr>
              <a:buSzPct val="55000"/>
              <a:buFont typeface="Wingdings" panose="05000000000000000000" pitchFamily="2" charset="2"/>
              <a:buChar char="n"/>
              <a:defRPr kumimoji="1" sz="2400">
                <a:solidFill>
                  <a:schemeClr val="tx1"/>
                </a:solidFill>
                <a:latin typeface="+mn-lt"/>
                <a:ea typeface="+mn-ea"/>
              </a:defRPr>
            </a:lvl2pPr>
            <a:lvl3pPr marL="1177925"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Tahoma" pitchFamily="34" charset="0"/>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Tahoma" pitchFamily="34" charset="0"/>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itchFamily="34" charset="0"/>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mn-ea"/>
              </a:defRPr>
            </a:lvl9pPr>
          </a:lstStyle>
          <a:p>
            <a:pPr marL="196850" marR="0" lvl="0" indent="-196850" algn="l" defTabSz="914400" rtl="0" eaLnBrk="1" fontAlgn="base" latinLnBrk="0" hangingPunct="1">
              <a:lnSpc>
                <a:spcPct val="100000"/>
              </a:lnSpc>
              <a:spcBef>
                <a:spcPct val="20000"/>
              </a:spcBef>
              <a:spcAft>
                <a:spcPct val="0"/>
              </a:spcAft>
              <a:buClr>
                <a:srgbClr val="000000"/>
              </a:buClr>
              <a:buSzPct val="80000"/>
              <a:buFont typeface="Wingdings" panose="05000000000000000000" pitchFamily="2" charset="2"/>
              <a:buChar char="§"/>
              <a:tabLst/>
              <a:defRPr/>
            </a:pPr>
            <a:r>
              <a:rPr kumimoji="1" lang="en-US" altLang="zh-TW" sz="2400" b="0" i="0" u="none" strike="noStrike" kern="0" cap="none" spc="0" normalizeH="0" baseline="0" noProof="0" dirty="0">
                <a:ln>
                  <a:noFill/>
                </a:ln>
                <a:solidFill>
                  <a:srgbClr val="FF0000"/>
                </a:solidFill>
                <a:effectLst/>
                <a:uLnTx/>
                <a:uFillTx/>
                <a:latin typeface="Times New Roman"/>
                <a:ea typeface="標楷體"/>
                <a:cs typeface="+mn-cs"/>
              </a:rPr>
              <a:t> Exercise: </a:t>
            </a:r>
            <a:r>
              <a:rPr kumimoji="1" lang="en-US" altLang="zh-TW" sz="2400" b="0" i="0" u="none" strike="noStrike" kern="0" cap="none" spc="0" normalizeH="0" baseline="0" noProof="0" dirty="0">
                <a:ln>
                  <a:noFill/>
                </a:ln>
                <a:solidFill>
                  <a:srgbClr val="000000"/>
                </a:solidFill>
                <a:effectLst/>
                <a:uLnTx/>
                <a:uFillTx/>
                <a:latin typeface="Times New Roman"/>
                <a:ea typeface="標楷體"/>
                <a:cs typeface="+mn-cs"/>
              </a:rPr>
              <a:t>Let </a:t>
            </a:r>
            <a:r>
              <a:rPr kumimoji="1" lang="en-US" altLang="zh-TW" sz="2400" b="0" i="1" u="none" strike="noStrike" kern="0" cap="none" spc="0" normalizeH="0" baseline="0" noProof="0" dirty="0">
                <a:ln>
                  <a:noFill/>
                </a:ln>
                <a:solidFill>
                  <a:srgbClr val="000000"/>
                </a:solidFill>
                <a:effectLst/>
                <a:uLnTx/>
                <a:uFillTx/>
                <a:latin typeface="Times New Roman"/>
                <a:ea typeface="標楷體"/>
                <a:cs typeface="+mn-cs"/>
              </a:rPr>
              <a:t>W</a:t>
            </a:r>
            <a:r>
              <a:rPr kumimoji="1" lang="en-US" altLang="zh-TW" sz="2400" b="0" i="0" u="none" strike="noStrike" kern="0" cap="none" spc="0" normalizeH="0" baseline="0" noProof="0" dirty="0">
                <a:ln>
                  <a:noFill/>
                </a:ln>
                <a:solidFill>
                  <a:srgbClr val="000000"/>
                </a:solidFill>
                <a:effectLst/>
                <a:uLnTx/>
                <a:uFillTx/>
                <a:latin typeface="Times New Roman"/>
                <a:ea typeface="標楷體"/>
                <a:cs typeface="+mn-cs"/>
              </a:rPr>
              <a:t> be the set of all 2×2 </a:t>
            </a:r>
            <a:r>
              <a:rPr kumimoji="1" lang="en-US" altLang="zh-TW" sz="2400" b="0" i="0" u="none" strike="noStrike" kern="0" cap="none" spc="0" normalizeH="0" baseline="0" noProof="0" dirty="0">
                <a:ln>
                  <a:noFill/>
                </a:ln>
                <a:solidFill>
                  <a:srgbClr val="0000FF"/>
                </a:solidFill>
                <a:effectLst/>
                <a:uLnTx/>
                <a:uFillTx/>
                <a:latin typeface="Times New Roman"/>
                <a:ea typeface="標楷體"/>
                <a:cs typeface="+mn-cs"/>
              </a:rPr>
              <a:t>symmetric matrices</a:t>
            </a:r>
            <a:r>
              <a:rPr kumimoji="1" lang="en-US" altLang="zh-TW" sz="2400" b="0" i="0" u="none" strike="noStrike" kern="0" cap="none" spc="0" normalizeH="0" baseline="0" noProof="0" dirty="0">
                <a:ln>
                  <a:noFill/>
                </a:ln>
                <a:solidFill>
                  <a:srgbClr val="000000"/>
                </a:solidFill>
                <a:effectLst/>
                <a:uLnTx/>
                <a:uFillTx/>
                <a:latin typeface="Times New Roman"/>
                <a:ea typeface="標楷體"/>
                <a:cs typeface="+mn-cs"/>
              </a:rPr>
              <a:t>. Show that </a:t>
            </a:r>
            <a:r>
              <a:rPr kumimoji="1" lang="en-US" altLang="zh-TW" sz="2400" b="0" i="1" u="none" strike="noStrike" kern="0" cap="none" spc="0" normalizeH="0" baseline="0" noProof="0" dirty="0">
                <a:ln>
                  <a:noFill/>
                </a:ln>
                <a:solidFill>
                  <a:srgbClr val="000000"/>
                </a:solidFill>
                <a:effectLst/>
                <a:uLnTx/>
                <a:uFillTx/>
                <a:latin typeface="Times New Roman"/>
                <a:ea typeface="標楷體"/>
                <a:cs typeface="+mn-cs"/>
              </a:rPr>
              <a:t>W</a:t>
            </a:r>
            <a:r>
              <a:rPr kumimoji="1" lang="en-US" altLang="zh-TW" sz="2400" b="0" i="0" u="none" strike="noStrike" kern="0" cap="none" spc="0" normalizeH="0" baseline="0" noProof="0" dirty="0">
                <a:ln>
                  <a:noFill/>
                </a:ln>
                <a:solidFill>
                  <a:srgbClr val="000000"/>
                </a:solidFill>
                <a:effectLst/>
                <a:uLnTx/>
                <a:uFillTx/>
                <a:latin typeface="Times New Roman"/>
                <a:ea typeface="標楷體"/>
                <a:cs typeface="+mn-cs"/>
              </a:rPr>
              <a:t> is a subspace of the vector space </a:t>
            </a:r>
            <a:r>
              <a:rPr kumimoji="1" lang="en-US" altLang="zh-TW" sz="2400" b="0" i="1" u="none" strike="noStrike" kern="0" cap="none" spc="0" normalizeH="0" baseline="0" noProof="0" dirty="0">
                <a:ln>
                  <a:noFill/>
                </a:ln>
                <a:solidFill>
                  <a:srgbClr val="000000"/>
                </a:solidFill>
                <a:effectLst/>
                <a:uLnTx/>
                <a:uFillTx/>
                <a:latin typeface="Times New Roman"/>
                <a:ea typeface="標楷體"/>
                <a:cs typeface="+mn-cs"/>
              </a:rPr>
              <a:t>M</a:t>
            </a:r>
            <a:r>
              <a:rPr kumimoji="1" lang="en-US" altLang="zh-TW" sz="2400" b="0" i="0" u="none" strike="noStrike" kern="0" cap="none" spc="0" normalizeH="0" baseline="-25000" noProof="0" dirty="0">
                <a:ln>
                  <a:noFill/>
                </a:ln>
                <a:solidFill>
                  <a:srgbClr val="000000"/>
                </a:solidFill>
                <a:effectLst/>
                <a:uLnTx/>
                <a:uFillTx/>
                <a:latin typeface="Times New Roman"/>
                <a:ea typeface="標楷體"/>
                <a:cs typeface="+mn-cs"/>
              </a:rPr>
              <a:t>2×2</a:t>
            </a:r>
            <a:r>
              <a:rPr kumimoji="1" lang="en-US" altLang="zh-TW" sz="2400" b="0" i="0" u="none" strike="noStrike" kern="0" cap="none" spc="0" normalizeH="0" baseline="0" noProof="0" dirty="0">
                <a:ln>
                  <a:noFill/>
                </a:ln>
                <a:solidFill>
                  <a:srgbClr val="000000"/>
                </a:solidFill>
                <a:effectLst/>
                <a:uLnTx/>
                <a:uFillTx/>
                <a:latin typeface="Times New Roman"/>
                <a:ea typeface="標楷體"/>
                <a:cs typeface="+mn-cs"/>
              </a:rPr>
              <a:t>, with the standard operations of matrix addition and scalar multiplication         </a:t>
            </a:r>
          </a:p>
        </p:txBody>
      </p:sp>
    </p:spTree>
    <p:extLst>
      <p:ext uri="{BB962C8B-B14F-4D97-AF65-F5344CB8AC3E}">
        <p14:creationId xmlns:p14="http://schemas.microsoft.com/office/powerpoint/2010/main" val="2463410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711D-2CF2-4AAD-A70C-7AC10004A6F5}"/>
              </a:ext>
            </a:extLst>
          </p:cNvPr>
          <p:cNvSpPr>
            <a:spLocks noGrp="1"/>
          </p:cNvSpPr>
          <p:nvPr>
            <p:ph type="ctrTitle"/>
          </p:nvPr>
        </p:nvSpPr>
        <p:spPr>
          <a:xfrm>
            <a:off x="1655783" y="1819643"/>
            <a:ext cx="9144000" cy="3784203"/>
          </a:xfrm>
        </p:spPr>
        <p:txBody>
          <a:bodyPr>
            <a:noAutofit/>
          </a:bodyPr>
          <a:lstStyle/>
          <a:p>
            <a:pPr algn="l"/>
            <a:r>
              <a:rPr lang="en-US" sz="3200" b="0" i="0" u="none" strike="noStrike" baseline="0" dirty="0">
                <a:latin typeface="Times New Roman" panose="02020603050405020304" pitchFamily="18" charset="0"/>
                <a:cs typeface="Times New Roman" panose="02020603050405020304" pitchFamily="18" charset="0"/>
              </a:rPr>
              <a:t>(1)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(2) Matrices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(3) Solving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(4) Vector Spaces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(5) </a:t>
            </a:r>
            <a:r>
              <a:rPr lang="en-US" sz="3200" b="0" i="0" u="none" strike="noStrike" baseline="0" dirty="0">
                <a:solidFill>
                  <a:srgbClr val="FF0000"/>
                </a:solidFill>
                <a:latin typeface="Times New Roman" panose="02020603050405020304" pitchFamily="18" charset="0"/>
                <a:cs typeface="Times New Roman" panose="02020603050405020304" pitchFamily="18" charset="0"/>
              </a:rPr>
              <a:t>Linear Independence</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(6) Basis and Rank</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(7) Linear Mappings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(8) Affine Space</a:t>
            </a:r>
            <a:endParaRPr lang="en-US" sz="3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851E84B-0DD2-46BE-9FB4-FC5CFAA56B6E}"/>
              </a:ext>
            </a:extLst>
          </p:cNvPr>
          <p:cNvSpPr txBox="1">
            <a:spLocks/>
          </p:cNvSpPr>
          <p:nvPr/>
        </p:nvSpPr>
        <p:spPr>
          <a:xfrm>
            <a:off x="838199" y="365125"/>
            <a:ext cx="10940933" cy="915035"/>
          </a:xfrm>
          <a:prstGeom prst="rect">
            <a:avLst/>
          </a:prstGeom>
          <a:solidFill>
            <a:schemeClr val="accent6">
              <a:lumMod val="60000"/>
              <a:lumOff val="4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ctr" defTabSz="914400" rtl="0" eaLnBrk="1" fontAlgn="auto" latinLnBrk="0" hangingPunct="1">
              <a:lnSpc>
                <a:spcPct val="90000"/>
              </a:lnSpc>
              <a:spcBef>
                <a:spcPts val="300"/>
              </a:spcBef>
              <a:spcAft>
                <a:spcPts val="300"/>
              </a:spcAft>
              <a:buClrTx/>
              <a:buSzTx/>
              <a:buFontTx/>
              <a:buNone/>
              <a:tabLst>
                <a:tab pos="270510" algn="l"/>
                <a:tab pos="3780790" algn="l"/>
              </a:tabLst>
              <a:defRPr/>
            </a:pPr>
            <a:r>
              <a:rPr kumimoji="0" lang="de-DE" sz="4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j-cs"/>
              </a:rPr>
              <a:t>CONTENTS</a:t>
            </a:r>
            <a:endPar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095584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32BD-1BA5-41C2-9516-CE4971979210}"/>
              </a:ext>
            </a:extLst>
          </p:cNvPr>
          <p:cNvSpPr>
            <a:spLocks noGrp="1"/>
          </p:cNvSpPr>
          <p:nvPr>
            <p:ph type="title"/>
          </p:nvPr>
        </p:nvSpPr>
        <p:spPr>
          <a:solidFill>
            <a:srgbClr val="92D050"/>
          </a:solidFill>
        </p:spPr>
        <p:txBody>
          <a:bodyPr/>
          <a:lstStyle/>
          <a:p>
            <a:r>
              <a:rPr lang="en-US" b="1" dirty="0"/>
              <a:t>Linear Independence</a:t>
            </a:r>
          </a:p>
        </p:txBody>
      </p:sp>
      <p:pic>
        <p:nvPicPr>
          <p:cNvPr id="5" name="Content Placeholder 4">
            <a:extLst>
              <a:ext uri="{FF2B5EF4-FFF2-40B4-BE49-F238E27FC236}">
                <a16:creationId xmlns:a16="http://schemas.microsoft.com/office/drawing/2014/main" id="{43DA20D8-5CBB-467A-81A4-A1F03F4A407A}"/>
              </a:ext>
            </a:extLst>
          </p:cNvPr>
          <p:cNvPicPr>
            <a:picLocks noGrp="1" noChangeAspect="1"/>
          </p:cNvPicPr>
          <p:nvPr>
            <p:ph idx="1"/>
          </p:nvPr>
        </p:nvPicPr>
        <p:blipFill>
          <a:blip r:embed="rId2"/>
          <a:stretch>
            <a:fillRect/>
          </a:stretch>
        </p:blipFill>
        <p:spPr>
          <a:xfrm>
            <a:off x="949729" y="1690688"/>
            <a:ext cx="10096500" cy="4620419"/>
          </a:xfrm>
        </p:spPr>
      </p:pic>
    </p:spTree>
    <p:extLst>
      <p:ext uri="{BB962C8B-B14F-4D97-AF65-F5344CB8AC3E}">
        <p14:creationId xmlns:p14="http://schemas.microsoft.com/office/powerpoint/2010/main" val="3721774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3AD60-B39F-4AAC-9A3B-670862F7DB35}"/>
              </a:ext>
            </a:extLst>
          </p:cNvPr>
          <p:cNvSpPr>
            <a:spLocks noGrp="1"/>
          </p:cNvSpPr>
          <p:nvPr>
            <p:ph type="title"/>
          </p:nvPr>
        </p:nvSpPr>
        <p:spPr>
          <a:solidFill>
            <a:srgbClr val="92D050"/>
          </a:solidFill>
        </p:spPr>
        <p:txBody>
          <a:bodyPr/>
          <a:lstStyle/>
          <a:p>
            <a:r>
              <a:rPr lang="en-US" b="1" dirty="0"/>
              <a:t>Checking Linear Independence</a:t>
            </a:r>
          </a:p>
        </p:txBody>
      </p:sp>
      <p:sp>
        <p:nvSpPr>
          <p:cNvPr id="3" name="Content Placeholder 2">
            <a:extLst>
              <a:ext uri="{FF2B5EF4-FFF2-40B4-BE49-F238E27FC236}">
                <a16:creationId xmlns:a16="http://schemas.microsoft.com/office/drawing/2014/main" id="{5CBA5010-40CF-4615-8665-66431C07EA0C}"/>
              </a:ext>
            </a:extLst>
          </p:cNvPr>
          <p:cNvSpPr>
            <a:spLocks noGrp="1"/>
          </p:cNvSpPr>
          <p:nvPr>
            <p:ph idx="1"/>
          </p:nvPr>
        </p:nvSpPr>
        <p:spPr/>
        <p:txBody>
          <a:bodyPr/>
          <a:lstStyle/>
          <a:p>
            <a:pPr algn="just"/>
            <a:r>
              <a:rPr lang="en-US" dirty="0"/>
              <a:t>Write all vectors as columns of a matrix A and perform Gaussian elimination until the matrix is in row echelon form (the reduced row-echelon form is unnecessary here)</a:t>
            </a:r>
          </a:p>
          <a:p>
            <a:pPr algn="just"/>
            <a:r>
              <a:rPr lang="en-US" dirty="0"/>
              <a:t>All column vectors are linearly independent </a:t>
            </a:r>
            <a:r>
              <a:rPr lang="en-US" dirty="0" err="1"/>
              <a:t>iff</a:t>
            </a:r>
            <a:r>
              <a:rPr lang="en-US" dirty="0"/>
              <a:t> columns are pivot columns</a:t>
            </a:r>
          </a:p>
          <a:p>
            <a:pPr algn="just"/>
            <a:endParaRPr lang="en-US" dirty="0"/>
          </a:p>
          <a:p>
            <a:pPr algn="just"/>
            <a:endParaRPr lang="en-US" dirty="0"/>
          </a:p>
        </p:txBody>
      </p:sp>
    </p:spTree>
    <p:extLst>
      <p:ext uri="{BB962C8B-B14F-4D97-AF65-F5344CB8AC3E}">
        <p14:creationId xmlns:p14="http://schemas.microsoft.com/office/powerpoint/2010/main" val="3659863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3AD60-B39F-4AAC-9A3B-670862F7DB35}"/>
              </a:ext>
            </a:extLst>
          </p:cNvPr>
          <p:cNvSpPr>
            <a:spLocks noGrp="1"/>
          </p:cNvSpPr>
          <p:nvPr>
            <p:ph type="title"/>
          </p:nvPr>
        </p:nvSpPr>
        <p:spPr>
          <a:solidFill>
            <a:srgbClr val="92D050"/>
          </a:solidFill>
        </p:spPr>
        <p:txBody>
          <a:bodyPr/>
          <a:lstStyle/>
          <a:p>
            <a:r>
              <a:rPr lang="en-US" b="1" dirty="0"/>
              <a:t>Checking Linear Independence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BA5010-40CF-4615-8665-66431C07EA0C}"/>
                  </a:ext>
                </a:extLst>
              </p:cNvPr>
              <p:cNvSpPr>
                <a:spLocks noGrp="1"/>
              </p:cNvSpPr>
              <p:nvPr>
                <p:ph idx="1"/>
              </p:nvPr>
            </p:nvSpPr>
            <p:spPr/>
            <p:txBody>
              <a:bodyPr>
                <a:normAutofit fontScale="925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Every column is a pivot column. Thus, </a:t>
                </a:r>
                <a14:m>
                  <m:oMath xmlns:m="http://schemas.openxmlformats.org/officeDocument/2006/math">
                    <m:sSub>
                      <m:sSubPr>
                        <m:ctrlPr>
                          <a:rPr lang="en-US"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1</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b="1" i="1" dirty="0">
                            <a:latin typeface="Cambria Math" panose="02040503050406030204" pitchFamily="18" charset="0"/>
                          </a:rPr>
                          <m:t>𝒙</m:t>
                        </m:r>
                      </m:e>
                      <m:sub>
                        <m:r>
                          <a:rPr lang="en-US" b="0" i="1" dirty="0" smtClean="0">
                            <a:latin typeface="Cambria Math" panose="02040503050406030204" pitchFamily="18" charset="0"/>
                          </a:rPr>
                          <m:t>2</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b="1" i="1" dirty="0">
                            <a:latin typeface="Cambria Math" panose="02040503050406030204" pitchFamily="18" charset="0"/>
                          </a:rPr>
                          <m:t>𝒙</m:t>
                        </m:r>
                      </m:e>
                      <m:sub>
                        <m:r>
                          <a:rPr lang="en-US" b="0" i="1" dirty="0" smtClean="0">
                            <a:latin typeface="Cambria Math" panose="02040503050406030204" pitchFamily="18" charset="0"/>
                          </a:rPr>
                          <m:t>3</m:t>
                        </m:r>
                      </m:sub>
                    </m:sSub>
                  </m:oMath>
                </a14:m>
                <a:r>
                  <a:rPr lang="en-US" dirty="0"/>
                  <a:t> are linearly independent.</a:t>
                </a:r>
              </a:p>
            </p:txBody>
          </p:sp>
        </mc:Choice>
        <mc:Fallback>
          <p:sp>
            <p:nvSpPr>
              <p:cNvPr id="3" name="Content Placeholder 2">
                <a:extLst>
                  <a:ext uri="{FF2B5EF4-FFF2-40B4-BE49-F238E27FC236}">
                    <a16:creationId xmlns:a16="http://schemas.microsoft.com/office/drawing/2014/main" id="{5CBA5010-40CF-4615-8665-66431C07EA0C}"/>
                  </a:ext>
                </a:extLst>
              </p:cNvPr>
              <p:cNvSpPr>
                <a:spLocks noGrp="1" noRot="1" noChangeAspect="1" noMove="1" noResize="1" noEditPoints="1" noAdjustHandles="1" noChangeArrowheads="1" noChangeShapeType="1" noTextEdit="1"/>
              </p:cNvSpPr>
              <p:nvPr>
                <p:ph idx="1"/>
              </p:nvPr>
            </p:nvSpPr>
            <p:spPr>
              <a:blipFill>
                <a:blip r:embed="rId2"/>
                <a:stretch>
                  <a:fillRect l="-928" b="-29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39D9CEF-5DBB-4C3C-8668-4763AAEB289E}"/>
              </a:ext>
            </a:extLst>
          </p:cNvPr>
          <p:cNvPicPr>
            <a:picLocks noChangeAspect="1"/>
          </p:cNvPicPr>
          <p:nvPr/>
        </p:nvPicPr>
        <p:blipFill>
          <a:blip r:embed="rId3"/>
          <a:stretch>
            <a:fillRect/>
          </a:stretch>
        </p:blipFill>
        <p:spPr>
          <a:xfrm>
            <a:off x="3264823" y="1690688"/>
            <a:ext cx="4695825" cy="1854257"/>
          </a:xfrm>
          <a:prstGeom prst="rect">
            <a:avLst/>
          </a:prstGeom>
        </p:spPr>
      </p:pic>
      <p:pic>
        <p:nvPicPr>
          <p:cNvPr id="6" name="Picture 5">
            <a:extLst>
              <a:ext uri="{FF2B5EF4-FFF2-40B4-BE49-F238E27FC236}">
                <a16:creationId xmlns:a16="http://schemas.microsoft.com/office/drawing/2014/main" id="{3F336E6D-67AA-44C4-B8F6-726066875BBA}"/>
              </a:ext>
            </a:extLst>
          </p:cNvPr>
          <p:cNvPicPr>
            <a:picLocks noChangeAspect="1"/>
          </p:cNvPicPr>
          <p:nvPr/>
        </p:nvPicPr>
        <p:blipFill>
          <a:blip r:embed="rId4"/>
          <a:stretch>
            <a:fillRect/>
          </a:stretch>
        </p:blipFill>
        <p:spPr>
          <a:xfrm>
            <a:off x="1333154" y="4115867"/>
            <a:ext cx="4524375" cy="1343025"/>
          </a:xfrm>
          <a:prstGeom prst="rect">
            <a:avLst/>
          </a:prstGeom>
        </p:spPr>
      </p:pic>
    </p:spTree>
    <p:extLst>
      <p:ext uri="{BB962C8B-B14F-4D97-AF65-F5344CB8AC3E}">
        <p14:creationId xmlns:p14="http://schemas.microsoft.com/office/powerpoint/2010/main" val="381274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412C-4B0C-406E-806F-D3E4C9369B2D}"/>
              </a:ext>
            </a:extLst>
          </p:cNvPr>
          <p:cNvSpPr>
            <a:spLocks noGrp="1"/>
          </p:cNvSpPr>
          <p:nvPr>
            <p:ph type="title"/>
          </p:nvPr>
        </p:nvSpPr>
        <p:spPr>
          <a:solidFill>
            <a:srgbClr val="92D050"/>
          </a:solidFill>
        </p:spPr>
        <p:txBody>
          <a:bodyPr/>
          <a:lstStyle/>
          <a:p>
            <a:r>
              <a:rPr lang="en-US" b="1" dirty="0"/>
              <a:t>Linear Combinations of Linearly Independent Vectors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B0B99E-4B01-45EC-B417-4471DAA31C35}"/>
                  </a:ext>
                </a:extLst>
              </p:cNvPr>
              <p:cNvSpPr>
                <a:spLocks noGrp="1"/>
              </p:cNvSpPr>
              <p:nvPr>
                <p:ph idx="1"/>
              </p:nvPr>
            </p:nvSpPr>
            <p:spPr>
              <a:xfrm>
                <a:off x="838200" y="1825625"/>
                <a:ext cx="10515600" cy="4741430"/>
              </a:xfrm>
            </p:spPr>
            <p:txBody>
              <a:bodyPr>
                <a:normAutofit/>
              </a:bodyPr>
              <a:lstStyle/>
              <a:p>
                <a:r>
                  <a:rPr lang="en-US" dirty="0"/>
                  <a:t>Vector space V with k linearly independent vectors </a:t>
                </a:r>
                <a14:m>
                  <m:oMath xmlns:m="http://schemas.openxmlformats.org/officeDocument/2006/math">
                    <m:sSub>
                      <m:sSubPr>
                        <m:ctrlPr>
                          <a:rPr lang="en-US" i="1" dirty="0" smtClean="0">
                            <a:latin typeface="Cambria Math" panose="02040503050406030204" pitchFamily="18" charset="0"/>
                          </a:rPr>
                        </m:ctrlPr>
                      </m:sSubPr>
                      <m:e>
                        <m:r>
                          <a:rPr lang="en-US" b="1" i="1" dirty="0" smtClean="0">
                            <a:latin typeface="Cambria Math" panose="02040503050406030204" pitchFamily="18" charset="0"/>
                          </a:rPr>
                          <m:t>𝒃</m:t>
                        </m:r>
                      </m:e>
                      <m:sub>
                        <m:r>
                          <a:rPr lang="en-US" b="0" i="1" dirty="0" smtClean="0">
                            <a:latin typeface="Cambria Math" panose="02040503050406030204" pitchFamily="18" charset="0"/>
                          </a:rPr>
                          <m:t>1</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b="1" i="1" dirty="0" smtClean="0">
                            <a:latin typeface="Cambria Math" panose="02040503050406030204" pitchFamily="18" charset="0"/>
                          </a:rPr>
                          <m:t>𝒃</m:t>
                        </m:r>
                      </m:e>
                      <m:sub>
                        <m:r>
                          <a:rPr lang="en-US" b="0" i="1" dirty="0" smtClean="0">
                            <a:latin typeface="Cambria Math" panose="02040503050406030204" pitchFamily="18" charset="0"/>
                          </a:rPr>
                          <m:t>2</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b="1" i="1" dirty="0" smtClean="0">
                            <a:latin typeface="Cambria Math" panose="02040503050406030204" pitchFamily="18" charset="0"/>
                          </a:rPr>
                          <m:t> </m:t>
                        </m:r>
                        <m:r>
                          <a:rPr lang="en-US" b="1" i="1" dirty="0" smtClean="0">
                            <a:latin typeface="Cambria Math" panose="02040503050406030204" pitchFamily="18" charset="0"/>
                          </a:rPr>
                          <m:t>𝒃</m:t>
                        </m:r>
                      </m:e>
                      <m:sub>
                        <m:r>
                          <a:rPr lang="en-US" b="0" i="1" dirty="0" smtClean="0">
                            <a:latin typeface="Cambria Math" panose="02040503050406030204" pitchFamily="18" charset="0"/>
                          </a:rPr>
                          <m:t>𝑘</m:t>
                        </m:r>
                      </m:sub>
                    </m:sSub>
                  </m:oMath>
                </a14:m>
                <a:endParaRPr lang="en-US" dirty="0"/>
              </a:p>
              <a:p>
                <a:r>
                  <a:rPr lang="en-US" dirty="0"/>
                  <a:t>m linear combinations </a:t>
                </a:r>
                <a14:m>
                  <m:oMath xmlns:m="http://schemas.openxmlformats.org/officeDocument/2006/math">
                    <m:sSub>
                      <m:sSubPr>
                        <m:ctrlPr>
                          <a:rPr lang="en-US"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1</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b="1" i="1" dirty="0">
                            <a:latin typeface="Cambria Math" panose="02040503050406030204" pitchFamily="18" charset="0"/>
                          </a:rPr>
                          <m:t>𝒙</m:t>
                        </m:r>
                      </m:e>
                      <m:sub>
                        <m:r>
                          <a:rPr lang="en-US" b="0" i="1" dirty="0" smtClean="0">
                            <a:latin typeface="Cambria Math" panose="02040503050406030204" pitchFamily="18" charset="0"/>
                          </a:rPr>
                          <m:t>2</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b="1" i="1" dirty="0" smtClean="0">
                            <a:latin typeface="Cambria Math" panose="02040503050406030204" pitchFamily="18" charset="0"/>
                          </a:rPr>
                          <m:t> </m:t>
                        </m:r>
                        <m:r>
                          <a:rPr lang="en-US" b="1" i="1" dirty="0">
                            <a:latin typeface="Cambria Math" panose="02040503050406030204" pitchFamily="18" charset="0"/>
                          </a:rPr>
                          <m:t>𝒙</m:t>
                        </m:r>
                      </m:e>
                      <m:sub>
                        <m:r>
                          <a:rPr lang="en-US" b="0" i="1" dirty="0" smtClean="0">
                            <a:latin typeface="Cambria Math" panose="02040503050406030204" pitchFamily="18" charset="0"/>
                          </a:rPr>
                          <m:t>𝑚</m:t>
                        </m:r>
                      </m:sub>
                    </m:sSub>
                    <m:r>
                      <a:rPr lang="en-US" b="0" i="0" dirty="0" smtClean="0">
                        <a:latin typeface="Cambria Math" panose="02040503050406030204" pitchFamily="18" charset="0"/>
                      </a:rPr>
                      <m:t>.</m:t>
                    </m:r>
                  </m:oMath>
                </a14:m>
                <a:endParaRPr lang="en-US" dirty="0"/>
              </a:p>
              <a:p>
                <a:pPr marL="0" indent="0">
                  <a:buNone/>
                </a:pPr>
                <a:r>
                  <a:rPr lang="en-US" dirty="0">
                    <a:solidFill>
                      <a:srgbClr val="FF0000"/>
                    </a:solidFill>
                  </a:rPr>
                  <a:t>(Q): Are they linearly independent?</a:t>
                </a: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p:txBody>
          </p:sp>
        </mc:Choice>
        <mc:Fallback>
          <p:sp>
            <p:nvSpPr>
              <p:cNvPr id="3" name="Content Placeholder 2">
                <a:extLst>
                  <a:ext uri="{FF2B5EF4-FFF2-40B4-BE49-F238E27FC236}">
                    <a16:creationId xmlns:a16="http://schemas.microsoft.com/office/drawing/2014/main" id="{7FB0B99E-4B01-45EC-B417-4471DAA31C35}"/>
                  </a:ext>
                </a:extLst>
              </p:cNvPr>
              <p:cNvSpPr>
                <a:spLocks noGrp="1" noRot="1" noChangeAspect="1" noMove="1" noResize="1" noEditPoints="1" noAdjustHandles="1" noChangeArrowheads="1" noChangeShapeType="1" noTextEdit="1"/>
              </p:cNvSpPr>
              <p:nvPr>
                <p:ph idx="1"/>
              </p:nvPr>
            </p:nvSpPr>
            <p:spPr>
              <a:xfrm>
                <a:off x="838200" y="1825625"/>
                <a:ext cx="10515600" cy="4741430"/>
              </a:xfrm>
              <a:blipFill>
                <a:blip r:embed="rId2"/>
                <a:stretch>
                  <a:fillRect l="-1217" t="-205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1ADBF74-71A3-4328-91C9-0E8B3DB2E138}"/>
              </a:ext>
            </a:extLst>
          </p:cNvPr>
          <p:cNvPicPr>
            <a:picLocks noChangeAspect="1"/>
          </p:cNvPicPr>
          <p:nvPr/>
        </p:nvPicPr>
        <p:blipFill>
          <a:blip r:embed="rId3"/>
          <a:stretch>
            <a:fillRect/>
          </a:stretch>
        </p:blipFill>
        <p:spPr>
          <a:xfrm>
            <a:off x="1375149" y="3636212"/>
            <a:ext cx="3971925" cy="1584180"/>
          </a:xfrm>
          <a:prstGeom prst="rect">
            <a:avLst/>
          </a:prstGeom>
        </p:spPr>
      </p:pic>
      <p:grpSp>
        <p:nvGrpSpPr>
          <p:cNvPr id="9" name="Group 8">
            <a:extLst>
              <a:ext uri="{FF2B5EF4-FFF2-40B4-BE49-F238E27FC236}">
                <a16:creationId xmlns:a16="http://schemas.microsoft.com/office/drawing/2014/main" id="{BB1265A7-4FFC-4A92-B1C0-FB89FAD62DA7}"/>
              </a:ext>
            </a:extLst>
          </p:cNvPr>
          <p:cNvGrpSpPr/>
          <p:nvPr/>
        </p:nvGrpSpPr>
        <p:grpSpPr>
          <a:xfrm>
            <a:off x="5347074" y="3501275"/>
            <a:ext cx="5119081" cy="1581150"/>
            <a:chOff x="5253644" y="3424844"/>
            <a:chExt cx="5119081" cy="1581150"/>
          </a:xfrm>
        </p:grpSpPr>
        <p:pic>
          <p:nvPicPr>
            <p:cNvPr id="7" name="Picture 6">
              <a:extLst>
                <a:ext uri="{FF2B5EF4-FFF2-40B4-BE49-F238E27FC236}">
                  <a16:creationId xmlns:a16="http://schemas.microsoft.com/office/drawing/2014/main" id="{509070B7-7957-4122-B12E-6E468B7CE35D}"/>
                </a:ext>
              </a:extLst>
            </p:cNvPr>
            <p:cNvPicPr>
              <a:picLocks noChangeAspect="1"/>
            </p:cNvPicPr>
            <p:nvPr/>
          </p:nvPicPr>
          <p:blipFill>
            <a:blip r:embed="rId4"/>
            <a:stretch>
              <a:fillRect/>
            </a:stretch>
          </p:blipFill>
          <p:spPr>
            <a:xfrm>
              <a:off x="6096000" y="3424844"/>
              <a:ext cx="4276725" cy="1581150"/>
            </a:xfrm>
            <a:prstGeom prst="rect">
              <a:avLst/>
            </a:prstGeom>
          </p:spPr>
        </p:pic>
        <p:sp>
          <p:nvSpPr>
            <p:cNvPr id="8" name="Arrow: Right 7">
              <a:extLst>
                <a:ext uri="{FF2B5EF4-FFF2-40B4-BE49-F238E27FC236}">
                  <a16:creationId xmlns:a16="http://schemas.microsoft.com/office/drawing/2014/main" id="{AFF4AA2C-5A2E-4A7A-8DD1-46334E0C7CE8}"/>
                </a:ext>
              </a:extLst>
            </p:cNvPr>
            <p:cNvSpPr/>
            <p:nvPr/>
          </p:nvSpPr>
          <p:spPr>
            <a:xfrm>
              <a:off x="5253644" y="4305993"/>
              <a:ext cx="630379" cy="149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85071F4-4C6B-42AD-9C12-40A65A0A7EEF}"/>
              </a:ext>
            </a:extLst>
          </p:cNvPr>
          <p:cNvPicPr>
            <a:picLocks noChangeAspect="1"/>
          </p:cNvPicPr>
          <p:nvPr/>
        </p:nvPicPr>
        <p:blipFill>
          <a:blip r:embed="rId5"/>
          <a:stretch>
            <a:fillRect/>
          </a:stretch>
        </p:blipFill>
        <p:spPr>
          <a:xfrm>
            <a:off x="1917467" y="5434879"/>
            <a:ext cx="6410325" cy="1085850"/>
          </a:xfrm>
          <a:prstGeom prst="rect">
            <a:avLst/>
          </a:prstGeom>
        </p:spPr>
      </p:pic>
    </p:spTree>
    <p:extLst>
      <p:ext uri="{BB962C8B-B14F-4D97-AF65-F5344CB8AC3E}">
        <p14:creationId xmlns:p14="http://schemas.microsoft.com/office/powerpoint/2010/main" val="348477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412C-4B0C-406E-806F-D3E4C9369B2D}"/>
              </a:ext>
            </a:extLst>
          </p:cNvPr>
          <p:cNvSpPr>
            <a:spLocks noGrp="1"/>
          </p:cNvSpPr>
          <p:nvPr>
            <p:ph type="title"/>
          </p:nvPr>
        </p:nvSpPr>
        <p:spPr>
          <a:solidFill>
            <a:srgbClr val="92D050"/>
          </a:solidFill>
        </p:spPr>
        <p:txBody>
          <a:bodyPr/>
          <a:lstStyle/>
          <a:p>
            <a:r>
              <a:rPr lang="en-US" b="1"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B0B99E-4B01-45EC-B417-4471DAA31C35}"/>
                  </a:ext>
                </a:extLst>
              </p:cNvPr>
              <p:cNvSpPr>
                <a:spLocks noGrp="1"/>
              </p:cNvSpPr>
              <p:nvPr>
                <p:ph idx="1"/>
              </p:nvPr>
            </p:nvSpPr>
            <p:spPr>
              <a:xfrm>
                <a:off x="838200" y="1825625"/>
                <a:ext cx="10515600" cy="4741430"/>
              </a:xfrm>
            </p:spPr>
            <p:txBody>
              <a:bodyPr>
                <a:normAutofit/>
              </a:bodyPr>
              <a:lstStyle/>
              <a:p>
                <a:pPr marL="0" indent="0">
                  <a:buNone/>
                </a:pPr>
                <a:r>
                  <a:rPr lang="en-US" dirty="0"/>
                  <a:t>Consider a set of linearly independent vectors </a:t>
                </a:r>
                <a14:m>
                  <m:oMath xmlns:m="http://schemas.openxmlformats.org/officeDocument/2006/math">
                    <m:sSub>
                      <m:sSubPr>
                        <m:ctrlPr>
                          <a:rPr lang="en-US" i="1" dirty="0">
                            <a:latin typeface="Cambria Math" panose="02040503050406030204" pitchFamily="18" charset="0"/>
                          </a:rPr>
                        </m:ctrlPr>
                      </m:sSubPr>
                      <m:e>
                        <m:r>
                          <a:rPr lang="en-US" b="1" i="1" dirty="0">
                            <a:latin typeface="Cambria Math" panose="02040503050406030204" pitchFamily="18" charset="0"/>
                          </a:rPr>
                          <m:t>𝒃</m:t>
                        </m:r>
                      </m:e>
                      <m:sub>
                        <m:r>
                          <a:rPr lang="en-US" i="1" dirty="0">
                            <a:latin typeface="Cambria Math" panose="02040503050406030204" pitchFamily="18" charset="0"/>
                          </a:rPr>
                          <m:t>1</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b="1" i="1" dirty="0">
                            <a:latin typeface="Cambria Math" panose="02040503050406030204" pitchFamily="18" charset="0"/>
                          </a:rPr>
                          <m:t>𝒃</m:t>
                        </m:r>
                      </m:e>
                      <m:sub>
                        <m:r>
                          <a:rPr lang="en-US" i="1" dirty="0">
                            <a:latin typeface="Cambria Math" panose="02040503050406030204" pitchFamily="18" charset="0"/>
                          </a:rPr>
                          <m:t>2</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b="1" i="1" dirty="0">
                            <a:latin typeface="Cambria Math" panose="02040503050406030204" pitchFamily="18" charset="0"/>
                          </a:rPr>
                          <m:t>𝒃</m:t>
                        </m:r>
                      </m:e>
                      <m:sub>
                        <m:r>
                          <a:rPr lang="en-US" b="0" i="1" dirty="0" smtClean="0">
                            <a:latin typeface="Cambria Math" panose="02040503050406030204" pitchFamily="18" charset="0"/>
                          </a:rPr>
                          <m:t>3</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US" b="1" i="1" dirty="0">
                            <a:latin typeface="Cambria Math" panose="02040503050406030204" pitchFamily="18" charset="0"/>
                          </a:rPr>
                          <m:t> </m:t>
                        </m:r>
                        <m:r>
                          <a:rPr lang="en-US" b="1" i="1" dirty="0">
                            <a:latin typeface="Cambria Math" panose="02040503050406030204" pitchFamily="18" charset="0"/>
                          </a:rPr>
                          <m:t>𝒃</m:t>
                        </m:r>
                      </m:e>
                      <m:sub>
                        <m:r>
                          <a:rPr lang="en-US" b="0" i="1" dirty="0" smtClean="0">
                            <a:latin typeface="Cambria Math" panose="02040503050406030204" pitchFamily="18" charset="0"/>
                          </a:rPr>
                          <m:t>4</m:t>
                        </m:r>
                      </m:sub>
                    </m:sSub>
                    <m:r>
                      <a:rPr lang="en-US" i="1" dirty="0">
                        <a:latin typeface="Cambria Math" panose="02040503050406030204" pitchFamily="18" charset="0"/>
                      </a:rPr>
                      <m:t> </m:t>
                    </m:r>
                  </m:oMath>
                </a14:m>
                <a:r>
                  <a:rPr lang="en-US" dirty="0"/>
                  <a:t>∈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𝑛</m:t>
                        </m:r>
                      </m:sup>
                    </m:sSup>
                  </m:oMath>
                </a14:m>
                <a:r>
                  <a:rPr lang="en-US" dirty="0"/>
                  <a:t> and</a:t>
                </a:r>
              </a:p>
              <a:p>
                <a:pPr marL="0" indent="0">
                  <a:buNone/>
                </a:pPr>
                <a:endParaRPr lang="en-US" dirty="0"/>
              </a:p>
            </p:txBody>
          </p:sp>
        </mc:Choice>
        <mc:Fallback>
          <p:sp>
            <p:nvSpPr>
              <p:cNvPr id="3" name="Content Placeholder 2">
                <a:extLst>
                  <a:ext uri="{FF2B5EF4-FFF2-40B4-BE49-F238E27FC236}">
                    <a16:creationId xmlns:a16="http://schemas.microsoft.com/office/drawing/2014/main" id="{7FB0B99E-4B01-45EC-B417-4471DAA31C35}"/>
                  </a:ext>
                </a:extLst>
              </p:cNvPr>
              <p:cNvSpPr>
                <a:spLocks noGrp="1" noRot="1" noChangeAspect="1" noMove="1" noResize="1" noEditPoints="1" noAdjustHandles="1" noChangeArrowheads="1" noChangeShapeType="1" noTextEdit="1"/>
              </p:cNvSpPr>
              <p:nvPr>
                <p:ph idx="1"/>
              </p:nvPr>
            </p:nvSpPr>
            <p:spPr>
              <a:xfrm>
                <a:off x="838200" y="1825625"/>
                <a:ext cx="10515600" cy="4741430"/>
              </a:xfrm>
              <a:blipFill>
                <a:blip r:embed="rId2"/>
                <a:stretch>
                  <a:fillRect l="-1217" t="-2442"/>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FFE964B-F76E-4064-A0A2-D4CC8F629CF6}"/>
              </a:ext>
            </a:extLst>
          </p:cNvPr>
          <p:cNvPicPr>
            <a:picLocks noChangeAspect="1"/>
          </p:cNvPicPr>
          <p:nvPr/>
        </p:nvPicPr>
        <p:blipFill>
          <a:blip r:embed="rId3"/>
          <a:stretch>
            <a:fillRect/>
          </a:stretch>
        </p:blipFill>
        <p:spPr>
          <a:xfrm>
            <a:off x="3852688" y="2513994"/>
            <a:ext cx="3705225" cy="1381125"/>
          </a:xfrm>
          <a:prstGeom prst="rect">
            <a:avLst/>
          </a:prstGeom>
        </p:spPr>
      </p:pic>
      <p:pic>
        <p:nvPicPr>
          <p:cNvPr id="15" name="Picture 14">
            <a:extLst>
              <a:ext uri="{FF2B5EF4-FFF2-40B4-BE49-F238E27FC236}">
                <a16:creationId xmlns:a16="http://schemas.microsoft.com/office/drawing/2014/main" id="{DF8CCCC1-D531-457A-974C-DDEB04A0EDBE}"/>
              </a:ext>
            </a:extLst>
          </p:cNvPr>
          <p:cNvPicPr>
            <a:picLocks noChangeAspect="1"/>
          </p:cNvPicPr>
          <p:nvPr/>
        </p:nvPicPr>
        <p:blipFill>
          <a:blip r:embed="rId4"/>
          <a:stretch>
            <a:fillRect/>
          </a:stretch>
        </p:blipFill>
        <p:spPr>
          <a:xfrm>
            <a:off x="778798" y="4273867"/>
            <a:ext cx="5048250" cy="1419225"/>
          </a:xfrm>
          <a:prstGeom prst="rect">
            <a:avLst/>
          </a:prstGeom>
        </p:spPr>
      </p:pic>
      <p:grpSp>
        <p:nvGrpSpPr>
          <p:cNvPr id="20" name="Group 19">
            <a:extLst>
              <a:ext uri="{FF2B5EF4-FFF2-40B4-BE49-F238E27FC236}">
                <a16:creationId xmlns:a16="http://schemas.microsoft.com/office/drawing/2014/main" id="{B40DEAB5-52C8-4473-85EE-BDB7841C3159}"/>
              </a:ext>
            </a:extLst>
          </p:cNvPr>
          <p:cNvGrpSpPr/>
          <p:nvPr/>
        </p:nvGrpSpPr>
        <p:grpSpPr>
          <a:xfrm>
            <a:off x="6068031" y="4196340"/>
            <a:ext cx="2979763" cy="1521200"/>
            <a:chOff x="6220518" y="4189616"/>
            <a:chExt cx="2979763" cy="1521200"/>
          </a:xfrm>
        </p:grpSpPr>
        <p:pic>
          <p:nvPicPr>
            <p:cNvPr id="17" name="Picture 16">
              <a:extLst>
                <a:ext uri="{FF2B5EF4-FFF2-40B4-BE49-F238E27FC236}">
                  <a16:creationId xmlns:a16="http://schemas.microsoft.com/office/drawing/2014/main" id="{0F21D4CC-0525-4B9F-92A6-438ECE4CC6F8}"/>
                </a:ext>
              </a:extLst>
            </p:cNvPr>
            <p:cNvPicPr>
              <a:picLocks noChangeAspect="1"/>
            </p:cNvPicPr>
            <p:nvPr/>
          </p:nvPicPr>
          <p:blipFill>
            <a:blip r:embed="rId5"/>
            <a:stretch>
              <a:fillRect/>
            </a:stretch>
          </p:blipFill>
          <p:spPr>
            <a:xfrm>
              <a:off x="7542931" y="4189616"/>
              <a:ext cx="1657350" cy="1521200"/>
            </a:xfrm>
            <a:prstGeom prst="rect">
              <a:avLst/>
            </a:prstGeom>
          </p:spPr>
        </p:pic>
        <p:pic>
          <p:nvPicPr>
            <p:cNvPr id="19" name="Picture 18">
              <a:extLst>
                <a:ext uri="{FF2B5EF4-FFF2-40B4-BE49-F238E27FC236}">
                  <a16:creationId xmlns:a16="http://schemas.microsoft.com/office/drawing/2014/main" id="{A0BB4735-F7C5-4C7E-8C08-CFF9361A297E}"/>
                </a:ext>
              </a:extLst>
            </p:cNvPr>
            <p:cNvPicPr>
              <a:picLocks noChangeAspect="1"/>
            </p:cNvPicPr>
            <p:nvPr/>
          </p:nvPicPr>
          <p:blipFill>
            <a:blip r:embed="rId6"/>
            <a:stretch>
              <a:fillRect/>
            </a:stretch>
          </p:blipFill>
          <p:spPr>
            <a:xfrm>
              <a:off x="6220518" y="4750190"/>
              <a:ext cx="1047750" cy="486827"/>
            </a:xfrm>
            <a:prstGeom prst="rect">
              <a:avLst/>
            </a:prstGeom>
          </p:spPr>
        </p:pic>
      </p:grpSp>
    </p:spTree>
    <p:extLst>
      <p:ext uri="{BB962C8B-B14F-4D97-AF65-F5344CB8AC3E}">
        <p14:creationId xmlns:p14="http://schemas.microsoft.com/office/powerpoint/2010/main" val="747062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711D-2CF2-4AAD-A70C-7AC10004A6F5}"/>
              </a:ext>
            </a:extLst>
          </p:cNvPr>
          <p:cNvSpPr>
            <a:spLocks noGrp="1"/>
          </p:cNvSpPr>
          <p:nvPr>
            <p:ph type="ctrTitle"/>
          </p:nvPr>
        </p:nvSpPr>
        <p:spPr>
          <a:xfrm>
            <a:off x="1655783" y="1819643"/>
            <a:ext cx="9144000" cy="3784203"/>
          </a:xfrm>
        </p:spPr>
        <p:txBody>
          <a:bodyPr>
            <a:noAutofit/>
          </a:bodyPr>
          <a:lstStyle/>
          <a:p>
            <a:pPr algn="l"/>
            <a:r>
              <a:rPr lang="en-US" sz="3200" b="0" i="0" u="none" strike="noStrike" baseline="0" dirty="0">
                <a:latin typeface="Times New Roman" panose="02020603050405020304" pitchFamily="18" charset="0"/>
                <a:cs typeface="Times New Roman" panose="02020603050405020304" pitchFamily="18" charset="0"/>
              </a:rPr>
              <a:t>(1)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(2) Matrices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(3) Solving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(4) Vector Spaces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(5) Linear Independence</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(6) </a:t>
            </a:r>
            <a:r>
              <a:rPr lang="en-US" sz="3200" b="0" i="0" u="none" strike="noStrike" baseline="0" dirty="0">
                <a:solidFill>
                  <a:srgbClr val="FF0000"/>
                </a:solidFill>
                <a:latin typeface="Times New Roman" panose="02020603050405020304" pitchFamily="18" charset="0"/>
                <a:cs typeface="Times New Roman" panose="02020603050405020304" pitchFamily="18" charset="0"/>
              </a:rPr>
              <a:t>Basis and Rank</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(7) Linear Mappings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(8) Affine Space</a:t>
            </a:r>
            <a:endParaRPr lang="en-US" sz="3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851E84B-0DD2-46BE-9FB4-FC5CFAA56B6E}"/>
              </a:ext>
            </a:extLst>
          </p:cNvPr>
          <p:cNvSpPr txBox="1">
            <a:spLocks/>
          </p:cNvSpPr>
          <p:nvPr/>
        </p:nvSpPr>
        <p:spPr>
          <a:xfrm>
            <a:off x="838199" y="365125"/>
            <a:ext cx="10940933" cy="915035"/>
          </a:xfrm>
          <a:prstGeom prst="rect">
            <a:avLst/>
          </a:prstGeom>
          <a:solidFill>
            <a:schemeClr val="accent6">
              <a:lumMod val="60000"/>
              <a:lumOff val="4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ctr" defTabSz="914400" rtl="0" eaLnBrk="1" fontAlgn="auto" latinLnBrk="0" hangingPunct="1">
              <a:lnSpc>
                <a:spcPct val="90000"/>
              </a:lnSpc>
              <a:spcBef>
                <a:spcPts val="300"/>
              </a:spcBef>
              <a:spcAft>
                <a:spcPts val="300"/>
              </a:spcAft>
              <a:buClrTx/>
              <a:buSzTx/>
              <a:buFontTx/>
              <a:buNone/>
              <a:tabLst>
                <a:tab pos="270510" algn="l"/>
                <a:tab pos="3780790" algn="l"/>
              </a:tabLst>
              <a:defRPr/>
            </a:pPr>
            <a:r>
              <a:rPr kumimoji="0" lang="de-DE" sz="4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j-cs"/>
              </a:rPr>
              <a:t>CONTENTS</a:t>
            </a:r>
            <a:endPar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509859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CF2C-A4C2-4660-8631-3EE4892B0A8B}"/>
              </a:ext>
            </a:extLst>
          </p:cNvPr>
          <p:cNvSpPr>
            <a:spLocks noGrp="1"/>
          </p:cNvSpPr>
          <p:nvPr>
            <p:ph type="title"/>
          </p:nvPr>
        </p:nvSpPr>
        <p:spPr>
          <a:xfrm>
            <a:off x="706798" y="148995"/>
            <a:ext cx="10515600" cy="1031413"/>
          </a:xfrm>
          <a:solidFill>
            <a:srgbClr val="92D050"/>
          </a:solidFill>
        </p:spPr>
        <p:txBody>
          <a:bodyPr/>
          <a:lstStyle/>
          <a:p>
            <a:r>
              <a:rPr lang="en-US" dirty="0"/>
              <a:t>Generating Set and Basis</a:t>
            </a:r>
          </a:p>
        </p:txBody>
      </p:sp>
      <p:pic>
        <p:nvPicPr>
          <p:cNvPr id="7" name="Content Placeholder 6">
            <a:extLst>
              <a:ext uri="{FF2B5EF4-FFF2-40B4-BE49-F238E27FC236}">
                <a16:creationId xmlns:a16="http://schemas.microsoft.com/office/drawing/2014/main" id="{3F7CFD89-9395-466C-9146-DFDA53EBD396}"/>
              </a:ext>
            </a:extLst>
          </p:cNvPr>
          <p:cNvPicPr>
            <a:picLocks noGrp="1" noChangeAspect="1"/>
          </p:cNvPicPr>
          <p:nvPr>
            <p:ph idx="1"/>
          </p:nvPr>
        </p:nvPicPr>
        <p:blipFill>
          <a:blip r:embed="rId2"/>
          <a:stretch>
            <a:fillRect/>
          </a:stretch>
        </p:blipFill>
        <p:spPr>
          <a:xfrm>
            <a:off x="969600" y="3766273"/>
            <a:ext cx="10252797" cy="954131"/>
          </a:xfrm>
        </p:spPr>
      </p:pic>
      <p:pic>
        <p:nvPicPr>
          <p:cNvPr id="5" name="Picture 4">
            <a:extLst>
              <a:ext uri="{FF2B5EF4-FFF2-40B4-BE49-F238E27FC236}">
                <a16:creationId xmlns:a16="http://schemas.microsoft.com/office/drawing/2014/main" id="{802F7110-3A40-41CF-A462-0A152E7A4169}"/>
              </a:ext>
            </a:extLst>
          </p:cNvPr>
          <p:cNvPicPr>
            <a:picLocks noChangeAspect="1"/>
          </p:cNvPicPr>
          <p:nvPr/>
        </p:nvPicPr>
        <p:blipFill>
          <a:blip r:embed="rId3"/>
          <a:stretch>
            <a:fillRect/>
          </a:stretch>
        </p:blipFill>
        <p:spPr>
          <a:xfrm>
            <a:off x="875606" y="1399742"/>
            <a:ext cx="10440786" cy="2268537"/>
          </a:xfrm>
          <a:prstGeom prst="rect">
            <a:avLst/>
          </a:prstGeom>
        </p:spPr>
      </p:pic>
      <p:pic>
        <p:nvPicPr>
          <p:cNvPr id="11" name="Picture 10">
            <a:extLst>
              <a:ext uri="{FF2B5EF4-FFF2-40B4-BE49-F238E27FC236}">
                <a16:creationId xmlns:a16="http://schemas.microsoft.com/office/drawing/2014/main" id="{A00EEDEC-62E7-4856-A840-86DBFE08F388}"/>
              </a:ext>
            </a:extLst>
          </p:cNvPr>
          <p:cNvPicPr>
            <a:picLocks noChangeAspect="1"/>
          </p:cNvPicPr>
          <p:nvPr/>
        </p:nvPicPr>
        <p:blipFill>
          <a:blip r:embed="rId4"/>
          <a:stretch>
            <a:fillRect/>
          </a:stretch>
        </p:blipFill>
        <p:spPr>
          <a:xfrm>
            <a:off x="1657111" y="4818398"/>
            <a:ext cx="8082960" cy="1230142"/>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9472B35-C658-4CF1-BF69-1F714E861450}"/>
                  </a:ext>
                </a:extLst>
              </p:cNvPr>
              <p:cNvSpPr txBox="1"/>
              <p:nvPr/>
            </p:nvSpPr>
            <p:spPr>
              <a:xfrm>
                <a:off x="2067789" y="6206482"/>
                <a:ext cx="8439497" cy="411651"/>
              </a:xfrm>
              <a:prstGeom prst="rect">
                <a:avLst/>
              </a:prstGeom>
              <a:noFill/>
            </p:spPr>
            <p:txBody>
              <a:bodyPr wrap="square">
                <a:spAutoFit/>
              </a:bodyPr>
              <a:lstStyle/>
              <a:p>
                <a14:m>
                  <m:oMath xmlns:m="http://schemas.openxmlformats.org/officeDocument/2006/math">
                    <m:sSup>
                      <m:sSupPr>
                        <m:ctrlPr>
                          <a:rPr lang="en-US" i="1" dirty="0" smtClean="0">
                            <a:latin typeface="Cambria Math" panose="02040503050406030204" pitchFamily="18" charset="0"/>
                          </a:rPr>
                        </m:ctrlPr>
                      </m:sSupPr>
                      <m:e/>
                      <m:sup>
                        <m:r>
                          <a:rPr lang="en-US" b="0" i="1" dirty="0" smtClean="0">
                            <a:latin typeface="Cambria Math" panose="02040503050406030204" pitchFamily="18" charset="0"/>
                          </a:rPr>
                          <m:t>2</m:t>
                        </m:r>
                      </m:sup>
                    </m:sSup>
                  </m:oMath>
                </a14:m>
                <a:r>
                  <a:rPr lang="en-US" dirty="0"/>
                  <a:t>Adding any other vector to this set will make it linearly dependent.</a:t>
                </a:r>
              </a:p>
            </p:txBody>
          </p:sp>
        </mc:Choice>
        <mc:Fallback>
          <p:sp>
            <p:nvSpPr>
              <p:cNvPr id="13" name="TextBox 12">
                <a:extLst>
                  <a:ext uri="{FF2B5EF4-FFF2-40B4-BE49-F238E27FC236}">
                    <a16:creationId xmlns:a16="http://schemas.microsoft.com/office/drawing/2014/main" id="{39472B35-C658-4CF1-BF69-1F714E861450}"/>
                  </a:ext>
                </a:extLst>
              </p:cNvPr>
              <p:cNvSpPr txBox="1">
                <a:spLocks noRot="1" noChangeAspect="1" noMove="1" noResize="1" noEditPoints="1" noAdjustHandles="1" noChangeArrowheads="1" noChangeShapeType="1" noTextEdit="1"/>
              </p:cNvSpPr>
              <p:nvPr/>
            </p:nvSpPr>
            <p:spPr>
              <a:xfrm>
                <a:off x="2067789" y="6206482"/>
                <a:ext cx="8439497" cy="411651"/>
              </a:xfrm>
              <a:prstGeom prst="rect">
                <a:avLst/>
              </a:prstGeom>
              <a:blipFill>
                <a:blip r:embed="rId5"/>
                <a:stretch>
                  <a:fillRect b="-22059"/>
                </a:stretch>
              </a:blipFill>
            </p:spPr>
            <p:txBody>
              <a:bodyPr/>
              <a:lstStyle/>
              <a:p>
                <a:r>
                  <a:rPr lang="en-US">
                    <a:noFill/>
                  </a:rPr>
                  <a:t> </a:t>
                </a:r>
              </a:p>
            </p:txBody>
          </p:sp>
        </mc:Fallback>
      </mc:AlternateContent>
    </p:spTree>
    <p:extLst>
      <p:ext uri="{BB962C8B-B14F-4D97-AF65-F5344CB8AC3E}">
        <p14:creationId xmlns:p14="http://schemas.microsoft.com/office/powerpoint/2010/main" val="274942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1244-54F1-49AE-A371-7744C9565339}"/>
              </a:ext>
            </a:extLst>
          </p:cNvPr>
          <p:cNvSpPr>
            <a:spLocks noGrp="1"/>
          </p:cNvSpPr>
          <p:nvPr>
            <p:ph type="title"/>
          </p:nvPr>
        </p:nvSpPr>
        <p:spPr>
          <a:xfrm>
            <a:off x="746760" y="232122"/>
            <a:ext cx="10515600" cy="1325563"/>
          </a:xfrm>
        </p:spPr>
        <p:txBody>
          <a:bodyPr/>
          <a:lstStyle/>
          <a:p>
            <a:r>
              <a:rPr lang="en-US" dirty="0"/>
              <a:t>Examples</a:t>
            </a:r>
          </a:p>
        </p:txBody>
      </p:sp>
      <p:pic>
        <p:nvPicPr>
          <p:cNvPr id="5" name="Content Placeholder 4">
            <a:extLst>
              <a:ext uri="{FF2B5EF4-FFF2-40B4-BE49-F238E27FC236}">
                <a16:creationId xmlns:a16="http://schemas.microsoft.com/office/drawing/2014/main" id="{9977632A-7716-4F39-816C-5CA00C32D675}"/>
              </a:ext>
            </a:extLst>
          </p:cNvPr>
          <p:cNvPicPr>
            <a:picLocks noGrp="1" noChangeAspect="1"/>
          </p:cNvPicPr>
          <p:nvPr>
            <p:ph idx="1"/>
          </p:nvPr>
        </p:nvPicPr>
        <p:blipFill>
          <a:blip r:embed="rId2"/>
          <a:stretch>
            <a:fillRect/>
          </a:stretch>
        </p:blipFill>
        <p:spPr>
          <a:xfrm>
            <a:off x="1508241" y="1557685"/>
            <a:ext cx="6648450" cy="2562225"/>
          </a:xfrm>
        </p:spPr>
      </p:pic>
    </p:spTree>
    <p:extLst>
      <p:ext uri="{BB962C8B-B14F-4D97-AF65-F5344CB8AC3E}">
        <p14:creationId xmlns:p14="http://schemas.microsoft.com/office/powerpoint/2010/main" val="112979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711D-2CF2-4AAD-A70C-7AC10004A6F5}"/>
              </a:ext>
            </a:extLst>
          </p:cNvPr>
          <p:cNvSpPr>
            <a:spLocks noGrp="1"/>
          </p:cNvSpPr>
          <p:nvPr>
            <p:ph type="ctrTitle"/>
          </p:nvPr>
        </p:nvSpPr>
        <p:spPr>
          <a:xfrm>
            <a:off x="1655783" y="1819643"/>
            <a:ext cx="9144000" cy="3784203"/>
          </a:xfrm>
        </p:spPr>
        <p:txBody>
          <a:bodyPr>
            <a:noAutofit/>
          </a:bodyPr>
          <a:lstStyle/>
          <a:p>
            <a:pPr algn="l"/>
            <a:r>
              <a:rPr lang="en-US" sz="3200" b="0" i="0" u="none" strike="noStrike" baseline="0" dirty="0">
                <a:latin typeface="Times New Roman" panose="02020603050405020304" pitchFamily="18" charset="0"/>
                <a:cs typeface="Times New Roman" panose="02020603050405020304" pitchFamily="18" charset="0"/>
              </a:rPr>
              <a:t>(1)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(2) Matrices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(3) Solving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(4) Vector Spaces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(5) Linear Independence</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(6) Basis and Rank</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(7) Linear Mappings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(8) Affine Space</a:t>
            </a:r>
            <a:endParaRPr lang="en-US" sz="3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851E84B-0DD2-46BE-9FB4-FC5CFAA56B6E}"/>
              </a:ext>
            </a:extLst>
          </p:cNvPr>
          <p:cNvSpPr txBox="1">
            <a:spLocks/>
          </p:cNvSpPr>
          <p:nvPr/>
        </p:nvSpPr>
        <p:spPr>
          <a:xfrm>
            <a:off x="838199" y="365125"/>
            <a:ext cx="10940933" cy="915035"/>
          </a:xfrm>
          <a:prstGeom prst="rect">
            <a:avLst/>
          </a:prstGeom>
          <a:solidFill>
            <a:schemeClr val="accent6">
              <a:lumMod val="60000"/>
              <a:lumOff val="4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spcBef>
                <a:spcPts val="300"/>
              </a:spcBef>
              <a:spcAft>
                <a:spcPts val="300"/>
              </a:spcAft>
              <a:tabLst>
                <a:tab pos="270510" algn="l"/>
                <a:tab pos="3780790" algn="l"/>
              </a:tabLst>
            </a:pPr>
            <a:r>
              <a:rPr lang="de-DE" sz="4400" b="1" dirty="0">
                <a:latin typeface="Times New Roman" panose="02020603050405020304" pitchFamily="18" charset="0"/>
                <a:ea typeface="Times New Roman" panose="02020603050405020304" pitchFamily="18" charset="0"/>
              </a:rPr>
              <a:t>CONTENTS</a:t>
            </a:r>
            <a:endParaRPr lang="en-US" dirty="0"/>
          </a:p>
        </p:txBody>
      </p:sp>
    </p:spTree>
    <p:extLst>
      <p:ext uri="{BB962C8B-B14F-4D97-AF65-F5344CB8AC3E}">
        <p14:creationId xmlns:p14="http://schemas.microsoft.com/office/powerpoint/2010/main" val="4149344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E7D5-C82C-47E7-BBEC-DE88EA5465EC}"/>
              </a:ext>
            </a:extLst>
          </p:cNvPr>
          <p:cNvSpPr>
            <a:spLocks noGrp="1"/>
          </p:cNvSpPr>
          <p:nvPr>
            <p:ph type="title"/>
          </p:nvPr>
        </p:nvSpPr>
        <p:spPr>
          <a:solidFill>
            <a:srgbClr val="92D050"/>
          </a:solidFill>
        </p:spPr>
        <p:txBody>
          <a:bodyPr/>
          <a:lstStyle/>
          <a:p>
            <a:r>
              <a:rPr lang="en-US" dirty="0"/>
              <a:t>Determining a Basis</a:t>
            </a:r>
          </a:p>
        </p:txBody>
      </p:sp>
      <p:pic>
        <p:nvPicPr>
          <p:cNvPr id="5" name="Content Placeholder 4">
            <a:extLst>
              <a:ext uri="{FF2B5EF4-FFF2-40B4-BE49-F238E27FC236}">
                <a16:creationId xmlns:a16="http://schemas.microsoft.com/office/drawing/2014/main" id="{D34EF60B-B922-4EC6-AE3A-2086548E88D9}"/>
              </a:ext>
            </a:extLst>
          </p:cNvPr>
          <p:cNvPicPr>
            <a:picLocks noGrp="1" noChangeAspect="1"/>
          </p:cNvPicPr>
          <p:nvPr>
            <p:ph idx="1"/>
          </p:nvPr>
        </p:nvPicPr>
        <p:blipFill>
          <a:blip r:embed="rId2"/>
          <a:stretch>
            <a:fillRect/>
          </a:stretch>
        </p:blipFill>
        <p:spPr>
          <a:xfrm>
            <a:off x="929813" y="1841371"/>
            <a:ext cx="9467850" cy="3287582"/>
          </a:xfrm>
        </p:spPr>
      </p:pic>
    </p:spTree>
    <p:extLst>
      <p:ext uri="{BB962C8B-B14F-4D97-AF65-F5344CB8AC3E}">
        <p14:creationId xmlns:p14="http://schemas.microsoft.com/office/powerpoint/2010/main" val="2566619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CD0D-1698-485D-89EB-2F20EF8178F9}"/>
              </a:ext>
            </a:extLst>
          </p:cNvPr>
          <p:cNvSpPr>
            <a:spLocks noGrp="1"/>
          </p:cNvSpPr>
          <p:nvPr>
            <p:ph type="title"/>
          </p:nvPr>
        </p:nvSpPr>
        <p:spPr>
          <a:xfrm>
            <a:off x="838200" y="365126"/>
            <a:ext cx="10515600" cy="948286"/>
          </a:xfrm>
          <a:solidFill>
            <a:srgbClr val="92D050"/>
          </a:solidFill>
        </p:spPr>
        <p:txBody>
          <a:bodyPr/>
          <a:lstStyle/>
          <a:p>
            <a:r>
              <a:rPr lang="en-US" dirty="0"/>
              <a:t>Example (Determining a Basis)</a:t>
            </a:r>
          </a:p>
        </p:txBody>
      </p:sp>
      <p:pic>
        <p:nvPicPr>
          <p:cNvPr id="5" name="Content Placeholder 4">
            <a:extLst>
              <a:ext uri="{FF2B5EF4-FFF2-40B4-BE49-F238E27FC236}">
                <a16:creationId xmlns:a16="http://schemas.microsoft.com/office/drawing/2014/main" id="{EC325278-F76C-44F2-965F-3EE5F8F19941}"/>
              </a:ext>
            </a:extLst>
          </p:cNvPr>
          <p:cNvPicPr>
            <a:picLocks noGrp="1" noChangeAspect="1"/>
          </p:cNvPicPr>
          <p:nvPr>
            <p:ph idx="1"/>
          </p:nvPr>
        </p:nvPicPr>
        <p:blipFill>
          <a:blip r:embed="rId2"/>
          <a:stretch>
            <a:fillRect/>
          </a:stretch>
        </p:blipFill>
        <p:spPr>
          <a:xfrm>
            <a:off x="1212967" y="1303809"/>
            <a:ext cx="7041572" cy="1681422"/>
          </a:xfrm>
        </p:spPr>
      </p:pic>
      <p:grpSp>
        <p:nvGrpSpPr>
          <p:cNvPr id="10" name="Group 9">
            <a:extLst>
              <a:ext uri="{FF2B5EF4-FFF2-40B4-BE49-F238E27FC236}">
                <a16:creationId xmlns:a16="http://schemas.microsoft.com/office/drawing/2014/main" id="{C13CE59D-7E8F-4895-8AC2-96B51D00C1E4}"/>
              </a:ext>
            </a:extLst>
          </p:cNvPr>
          <p:cNvGrpSpPr/>
          <p:nvPr/>
        </p:nvGrpSpPr>
        <p:grpSpPr>
          <a:xfrm>
            <a:off x="1136767" y="2869168"/>
            <a:ext cx="6097384" cy="897775"/>
            <a:chOff x="1111828" y="3277172"/>
            <a:chExt cx="6097384" cy="897775"/>
          </a:xfrm>
        </p:grpSpPr>
        <p:sp>
          <p:nvSpPr>
            <p:cNvPr id="7" name="TextBox 6">
              <a:extLst>
                <a:ext uri="{FF2B5EF4-FFF2-40B4-BE49-F238E27FC236}">
                  <a16:creationId xmlns:a16="http://schemas.microsoft.com/office/drawing/2014/main" id="{5B04CF4E-CA77-42D8-8CFA-FD26B80589C5}"/>
                </a:ext>
              </a:extLst>
            </p:cNvPr>
            <p:cNvSpPr txBox="1"/>
            <p:nvPr/>
          </p:nvSpPr>
          <p:spPr>
            <a:xfrm>
              <a:off x="1111828" y="3429000"/>
              <a:ext cx="6097384" cy="523220"/>
            </a:xfrm>
            <a:prstGeom prst="rect">
              <a:avLst/>
            </a:prstGeom>
            <a:noFill/>
          </p:spPr>
          <p:txBody>
            <a:bodyPr wrap="square">
              <a:spAutoFit/>
            </a:bodyPr>
            <a:lstStyle/>
            <a:p>
              <a:r>
                <a:rPr lang="en-US" sz="2800" dirty="0"/>
                <a:t>we need to solve: </a:t>
              </a:r>
            </a:p>
          </p:txBody>
        </p:sp>
        <p:pic>
          <p:nvPicPr>
            <p:cNvPr id="9" name="Picture 8">
              <a:extLst>
                <a:ext uri="{FF2B5EF4-FFF2-40B4-BE49-F238E27FC236}">
                  <a16:creationId xmlns:a16="http://schemas.microsoft.com/office/drawing/2014/main" id="{5F20DF2B-EEA6-464A-99C4-A92EC545AF39}"/>
                </a:ext>
              </a:extLst>
            </p:cNvPr>
            <p:cNvPicPr>
              <a:picLocks noChangeAspect="1"/>
            </p:cNvPicPr>
            <p:nvPr/>
          </p:nvPicPr>
          <p:blipFill>
            <a:blip r:embed="rId3"/>
            <a:stretch>
              <a:fillRect/>
            </a:stretch>
          </p:blipFill>
          <p:spPr>
            <a:xfrm>
              <a:off x="3799999" y="3277172"/>
              <a:ext cx="1884132" cy="897775"/>
            </a:xfrm>
            <a:prstGeom prst="rect">
              <a:avLst/>
            </a:prstGeom>
          </p:spPr>
        </p:pic>
      </p:grpSp>
      <p:grpSp>
        <p:nvGrpSpPr>
          <p:cNvPr id="8" name="Group 7">
            <a:extLst>
              <a:ext uri="{FF2B5EF4-FFF2-40B4-BE49-F238E27FC236}">
                <a16:creationId xmlns:a16="http://schemas.microsoft.com/office/drawing/2014/main" id="{C2F42D97-4357-40B6-BF29-866210308532}"/>
              </a:ext>
            </a:extLst>
          </p:cNvPr>
          <p:cNvGrpSpPr/>
          <p:nvPr/>
        </p:nvGrpSpPr>
        <p:grpSpPr>
          <a:xfrm>
            <a:off x="1119296" y="3633939"/>
            <a:ext cx="9953407" cy="2049957"/>
            <a:chOff x="1119296" y="3633939"/>
            <a:chExt cx="9953407" cy="2049957"/>
          </a:xfrm>
        </p:grpSpPr>
        <p:sp>
          <p:nvSpPr>
            <p:cNvPr id="12" name="TextBox 11">
              <a:extLst>
                <a:ext uri="{FF2B5EF4-FFF2-40B4-BE49-F238E27FC236}">
                  <a16:creationId xmlns:a16="http://schemas.microsoft.com/office/drawing/2014/main" id="{D4F7A004-2AFA-4559-A447-7369182072B1}"/>
                </a:ext>
              </a:extLst>
            </p:cNvPr>
            <p:cNvSpPr txBox="1"/>
            <p:nvPr/>
          </p:nvSpPr>
          <p:spPr>
            <a:xfrm>
              <a:off x="1119296" y="3633939"/>
              <a:ext cx="9953407" cy="523220"/>
            </a:xfrm>
            <a:prstGeom prst="rect">
              <a:avLst/>
            </a:prstGeom>
            <a:noFill/>
          </p:spPr>
          <p:txBody>
            <a:bodyPr wrap="square">
              <a:spAutoFit/>
            </a:bodyPr>
            <a:lstStyle/>
            <a:p>
              <a:r>
                <a:rPr lang="en-US" sz="2800" dirty="0"/>
                <a:t>which leads to a homogeneous system of equations with matrix</a:t>
              </a:r>
            </a:p>
          </p:txBody>
        </p:sp>
        <p:pic>
          <p:nvPicPr>
            <p:cNvPr id="14" name="Picture 13">
              <a:extLst>
                <a:ext uri="{FF2B5EF4-FFF2-40B4-BE49-F238E27FC236}">
                  <a16:creationId xmlns:a16="http://schemas.microsoft.com/office/drawing/2014/main" id="{DB249551-B07E-4C0C-AEAA-EEB16C5BEADB}"/>
                </a:ext>
              </a:extLst>
            </p:cNvPr>
            <p:cNvPicPr>
              <a:picLocks noChangeAspect="1"/>
            </p:cNvPicPr>
            <p:nvPr/>
          </p:nvPicPr>
          <p:blipFill>
            <a:blip r:embed="rId4"/>
            <a:stretch>
              <a:fillRect/>
            </a:stretch>
          </p:blipFill>
          <p:spPr>
            <a:xfrm>
              <a:off x="1419053" y="4120471"/>
              <a:ext cx="3314700" cy="1563425"/>
            </a:xfrm>
            <a:prstGeom prst="rect">
              <a:avLst/>
            </a:prstGeom>
          </p:spPr>
        </p:pic>
      </p:grpSp>
      <p:pic>
        <p:nvPicPr>
          <p:cNvPr id="4" name="Picture 3">
            <a:extLst>
              <a:ext uri="{FF2B5EF4-FFF2-40B4-BE49-F238E27FC236}">
                <a16:creationId xmlns:a16="http://schemas.microsoft.com/office/drawing/2014/main" id="{4174DC22-F4B0-4EB8-A4AC-2F8EC42EFCCF}"/>
              </a:ext>
            </a:extLst>
          </p:cNvPr>
          <p:cNvPicPr>
            <a:picLocks noChangeAspect="1"/>
          </p:cNvPicPr>
          <p:nvPr/>
        </p:nvPicPr>
        <p:blipFill>
          <a:blip r:embed="rId5"/>
          <a:stretch>
            <a:fillRect/>
          </a:stretch>
        </p:blipFill>
        <p:spPr>
          <a:xfrm>
            <a:off x="4733753" y="4257872"/>
            <a:ext cx="3314700" cy="1426024"/>
          </a:xfrm>
          <a:prstGeom prst="rect">
            <a:avLst/>
          </a:prstGeom>
        </p:spPr>
      </p:pic>
    </p:spTree>
    <p:extLst>
      <p:ext uri="{BB962C8B-B14F-4D97-AF65-F5344CB8AC3E}">
        <p14:creationId xmlns:p14="http://schemas.microsoft.com/office/powerpoint/2010/main" val="371329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CD0D-1698-485D-89EB-2F20EF8178F9}"/>
              </a:ext>
            </a:extLst>
          </p:cNvPr>
          <p:cNvSpPr>
            <a:spLocks noGrp="1"/>
          </p:cNvSpPr>
          <p:nvPr>
            <p:ph type="title"/>
          </p:nvPr>
        </p:nvSpPr>
        <p:spPr>
          <a:xfrm>
            <a:off x="838200" y="365126"/>
            <a:ext cx="10515600" cy="948286"/>
          </a:xfrm>
          <a:solidFill>
            <a:srgbClr val="92D050"/>
          </a:solidFill>
        </p:spPr>
        <p:txBody>
          <a:bodyPr/>
          <a:lstStyle/>
          <a:p>
            <a:r>
              <a:rPr lang="en-US" dirty="0"/>
              <a:t>Example (Determining a Basis)</a:t>
            </a:r>
          </a:p>
        </p:txBody>
      </p:sp>
      <p:grpSp>
        <p:nvGrpSpPr>
          <p:cNvPr id="8" name="Group 7">
            <a:extLst>
              <a:ext uri="{FF2B5EF4-FFF2-40B4-BE49-F238E27FC236}">
                <a16:creationId xmlns:a16="http://schemas.microsoft.com/office/drawing/2014/main" id="{01513066-2C46-4589-BC79-DF7B7879FDAD}"/>
              </a:ext>
            </a:extLst>
          </p:cNvPr>
          <p:cNvGrpSpPr/>
          <p:nvPr/>
        </p:nvGrpSpPr>
        <p:grpSpPr>
          <a:xfrm>
            <a:off x="1841962" y="3759895"/>
            <a:ext cx="6629400" cy="1563425"/>
            <a:chOff x="1419053" y="4120471"/>
            <a:chExt cx="6629400" cy="1563425"/>
          </a:xfrm>
        </p:grpSpPr>
        <p:pic>
          <p:nvPicPr>
            <p:cNvPr id="14" name="Picture 13">
              <a:extLst>
                <a:ext uri="{FF2B5EF4-FFF2-40B4-BE49-F238E27FC236}">
                  <a16:creationId xmlns:a16="http://schemas.microsoft.com/office/drawing/2014/main" id="{DB249551-B07E-4C0C-AEAA-EEB16C5BEADB}"/>
                </a:ext>
              </a:extLst>
            </p:cNvPr>
            <p:cNvPicPr>
              <a:picLocks noChangeAspect="1"/>
            </p:cNvPicPr>
            <p:nvPr/>
          </p:nvPicPr>
          <p:blipFill>
            <a:blip r:embed="rId2"/>
            <a:stretch>
              <a:fillRect/>
            </a:stretch>
          </p:blipFill>
          <p:spPr>
            <a:xfrm>
              <a:off x="1419053" y="4120471"/>
              <a:ext cx="3314700" cy="1563425"/>
            </a:xfrm>
            <a:prstGeom prst="rect">
              <a:avLst/>
            </a:prstGeom>
          </p:spPr>
        </p:pic>
        <p:pic>
          <p:nvPicPr>
            <p:cNvPr id="4" name="Picture 3">
              <a:extLst>
                <a:ext uri="{FF2B5EF4-FFF2-40B4-BE49-F238E27FC236}">
                  <a16:creationId xmlns:a16="http://schemas.microsoft.com/office/drawing/2014/main" id="{4174DC22-F4B0-4EB8-A4AC-2F8EC42EFCCF}"/>
                </a:ext>
              </a:extLst>
            </p:cNvPr>
            <p:cNvPicPr>
              <a:picLocks noChangeAspect="1"/>
            </p:cNvPicPr>
            <p:nvPr/>
          </p:nvPicPr>
          <p:blipFill>
            <a:blip r:embed="rId3"/>
            <a:stretch>
              <a:fillRect/>
            </a:stretch>
          </p:blipFill>
          <p:spPr>
            <a:xfrm>
              <a:off x="4733753" y="4120471"/>
              <a:ext cx="3314700" cy="1563424"/>
            </a:xfrm>
            <a:prstGeom prst="rect">
              <a:avLst/>
            </a:prstGeom>
          </p:spPr>
        </p:pic>
      </p:gr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4100988E-61A4-4450-8CA9-ECD268AF9D4F}"/>
                  </a:ext>
                </a:extLst>
              </p:cNvPr>
              <p:cNvSpPr>
                <a:spLocks noGrp="1"/>
              </p:cNvSpPr>
              <p:nvPr>
                <p:ph idx="1"/>
              </p:nvPr>
            </p:nvSpPr>
            <p:spPr>
              <a:xfrm>
                <a:off x="730134" y="1534680"/>
                <a:ext cx="10515600" cy="4351338"/>
              </a:xfrm>
            </p:spPr>
            <p:txBody>
              <a:bodyPr/>
              <a:lstStyle/>
              <a:p>
                <a:r>
                  <a:rPr lang="en-US" sz="2800" dirty="0"/>
                  <a:t>Since the pivot columns indicate which set of vectors is linearly independent, we see from the row-echelon form that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𝒙</m:t>
                        </m:r>
                      </m:e>
                      <m:sub>
                        <m:r>
                          <a:rPr lang="en-US" b="1" i="1" dirty="0">
                            <a:latin typeface="Cambria Math" panose="02040503050406030204" pitchFamily="18" charset="0"/>
                          </a:rPr>
                          <m:t>𝟏</m:t>
                        </m:r>
                      </m:sub>
                    </m:sSub>
                  </m:oMath>
                </a14:m>
                <a:r>
                  <a:rPr lang="en-US" b="1"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𝒙</m:t>
                        </m:r>
                      </m:e>
                      <m:sub>
                        <m:r>
                          <a:rPr lang="en-US" b="1" i="1" dirty="0">
                            <a:latin typeface="Cambria Math" panose="02040503050406030204" pitchFamily="18" charset="0"/>
                          </a:rPr>
                          <m:t>𝟐</m:t>
                        </m:r>
                      </m:sub>
                    </m:sSub>
                  </m:oMath>
                </a14:m>
                <a:r>
                  <a:rPr lang="en-US" b="1"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𝒙</m:t>
                        </m:r>
                      </m:e>
                      <m:sub>
                        <m:r>
                          <a:rPr lang="en-US" b="1" i="1" dirty="0" smtClean="0">
                            <a:latin typeface="Cambria Math" panose="02040503050406030204" pitchFamily="18" charset="0"/>
                          </a:rPr>
                          <m:t>𝟒</m:t>
                        </m:r>
                      </m:sub>
                    </m:sSub>
                    <m:r>
                      <a:rPr lang="en-US" b="1" i="1" dirty="0">
                        <a:latin typeface="Cambria Math" panose="02040503050406030204" pitchFamily="18" charset="0"/>
                      </a:rPr>
                      <m:t> </m:t>
                    </m:r>
                  </m:oMath>
                </a14:m>
                <a:r>
                  <a:rPr lang="en-US" sz="2800" dirty="0"/>
                  <a:t>are linearly independent</a:t>
                </a:r>
              </a:p>
              <a:p>
                <a:pPr marL="0" indent="0">
                  <a:buNone/>
                </a:pPr>
                <a:r>
                  <a:rPr lang="en-US" sz="2800" dirty="0"/>
                  <a:t> Therefore, {</a:t>
                </a:r>
                <a14:m>
                  <m:oMath xmlns:m="http://schemas.openxmlformats.org/officeDocument/2006/math">
                    <m:sSub>
                      <m:sSubPr>
                        <m:ctrlPr>
                          <a:rPr lang="en-US" sz="2800" b="1" i="1" dirty="0" smtClean="0">
                            <a:latin typeface="Cambria Math" panose="02040503050406030204" pitchFamily="18" charset="0"/>
                          </a:rPr>
                        </m:ctrlPr>
                      </m:sSubPr>
                      <m:e>
                        <m:r>
                          <a:rPr lang="en-US" sz="2800" b="1" i="1" dirty="0" smtClean="0">
                            <a:latin typeface="Cambria Math" panose="02040503050406030204" pitchFamily="18" charset="0"/>
                          </a:rPr>
                          <m:t>𝒙</m:t>
                        </m:r>
                      </m:e>
                      <m:sub>
                        <m:r>
                          <a:rPr lang="en-US" sz="2800" b="1" i="1" dirty="0">
                            <a:latin typeface="Cambria Math" panose="02040503050406030204" pitchFamily="18" charset="0"/>
                          </a:rPr>
                          <m:t>𝟏</m:t>
                        </m:r>
                      </m:sub>
                    </m:sSub>
                  </m:oMath>
                </a14:m>
                <a:r>
                  <a:rPr lang="en-US" sz="2800" b="1" dirty="0"/>
                  <a: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𝒙</m:t>
                        </m:r>
                      </m:e>
                      <m:sub>
                        <m:r>
                          <a:rPr lang="en-US" sz="2800" b="1" i="1" dirty="0" smtClean="0">
                            <a:latin typeface="Cambria Math" panose="02040503050406030204" pitchFamily="18" charset="0"/>
                          </a:rPr>
                          <m:t>𝟐</m:t>
                        </m:r>
                      </m:sub>
                    </m:sSub>
                  </m:oMath>
                </a14:m>
                <a:r>
                  <a:rPr lang="en-US" sz="2800" b="1" dirty="0"/>
                  <a: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𝒙</m:t>
                        </m:r>
                      </m:e>
                      <m:sub>
                        <m:r>
                          <a:rPr lang="en-US" sz="2800" b="1" i="1" dirty="0" smtClean="0">
                            <a:latin typeface="Cambria Math" panose="02040503050406030204" pitchFamily="18" charset="0"/>
                          </a:rPr>
                          <m:t>𝟒</m:t>
                        </m:r>
                      </m:sub>
                    </m:sSub>
                    <m:r>
                      <a:rPr lang="en-US" sz="2800" i="1" dirty="0">
                        <a:latin typeface="Cambria Math" panose="02040503050406030204" pitchFamily="18" charset="0"/>
                      </a:rPr>
                      <m:t> </m:t>
                    </m:r>
                  </m:oMath>
                </a14:m>
                <a:r>
                  <a:rPr lang="en-US" sz="2800" dirty="0"/>
                  <a:t>} is a basis of U.</a:t>
                </a:r>
              </a:p>
              <a:p>
                <a:endParaRPr lang="en-US" dirty="0"/>
              </a:p>
            </p:txBody>
          </p:sp>
        </mc:Choice>
        <mc:Fallback>
          <p:sp>
            <p:nvSpPr>
              <p:cNvPr id="6" name="Content Placeholder 5">
                <a:extLst>
                  <a:ext uri="{FF2B5EF4-FFF2-40B4-BE49-F238E27FC236}">
                    <a16:creationId xmlns:a16="http://schemas.microsoft.com/office/drawing/2014/main" id="{4100988E-61A4-4450-8CA9-ECD268AF9D4F}"/>
                  </a:ext>
                </a:extLst>
              </p:cNvPr>
              <p:cNvSpPr>
                <a:spLocks noGrp="1" noRot="1" noChangeAspect="1" noMove="1" noResize="1" noEditPoints="1" noAdjustHandles="1" noChangeArrowheads="1" noChangeShapeType="1" noTextEdit="1"/>
              </p:cNvSpPr>
              <p:nvPr>
                <p:ph idx="1"/>
              </p:nvPr>
            </p:nvSpPr>
            <p:spPr>
              <a:xfrm>
                <a:off x="730134" y="1534680"/>
                <a:ext cx="10515600" cy="4351338"/>
              </a:xfrm>
              <a:blipFill>
                <a:blip r:embed="rId4"/>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120816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B317A-C17B-4BC4-A682-AFA0A3473CD9}"/>
              </a:ext>
            </a:extLst>
          </p:cNvPr>
          <p:cNvSpPr>
            <a:spLocks noGrp="1"/>
          </p:cNvSpPr>
          <p:nvPr>
            <p:ph type="title"/>
          </p:nvPr>
        </p:nvSpPr>
        <p:spPr/>
        <p:txBody>
          <a:bodyPr/>
          <a:lstStyle/>
          <a:p>
            <a:r>
              <a:rPr lang="en-US" dirty="0"/>
              <a:t>Exercise: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DF7ABC-2EDB-44F0-9CD6-4D541DCE4121}"/>
                  </a:ext>
                </a:extLst>
              </p:cNvPr>
              <p:cNvSpPr>
                <a:spLocks noGrp="1"/>
              </p:cNvSpPr>
              <p:nvPr>
                <p:ph idx="1"/>
              </p:nvPr>
            </p:nvSpPr>
            <p:spPr/>
            <p:txBody>
              <a:bodyPr/>
              <a:lstStyle/>
              <a:p>
                <a:r>
                  <a:rPr lang="en-US" dirty="0"/>
                  <a:t>Trong </a:t>
                </a:r>
                <a:r>
                  <a:rPr lang="en-US" dirty="0" err="1"/>
                  <a:t>không</a:t>
                </a:r>
                <a:r>
                  <a:rPr lang="en-US" dirty="0"/>
                  <a:t> </a:t>
                </a:r>
                <a:r>
                  <a:rPr lang="en-US" dirty="0" err="1"/>
                  <a:t>gian</a:t>
                </a:r>
                <a:r>
                  <a:rPr lang="en-US" dirty="0"/>
                  <a:t> </a:t>
                </a: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3</m:t>
                        </m:r>
                      </m:sup>
                    </m:sSup>
                    <m:r>
                      <a:rPr lang="en-US" b="0" i="1" dirty="0" smtClean="0">
                        <a:latin typeface="Cambria Math" panose="02040503050406030204" pitchFamily="18" charset="0"/>
                        <a:ea typeface="Cambria Math" panose="02040503050406030204" pitchFamily="18" charset="0"/>
                      </a:rPr>
                      <m:t>, </m:t>
                    </m:r>
                  </m:oMath>
                </a14:m>
                <a:r>
                  <a:rPr lang="en-US" dirty="0"/>
                  <a:t>tìm </a:t>
                </a:r>
                <a:r>
                  <a:rPr lang="en-US" dirty="0" err="1"/>
                  <a:t>không</a:t>
                </a:r>
                <a:r>
                  <a:rPr lang="en-US" dirty="0"/>
                  <a:t> </a:t>
                </a:r>
                <a:r>
                  <a:rPr lang="en-US" dirty="0" err="1"/>
                  <a:t>gian</a:t>
                </a:r>
                <a:r>
                  <a:rPr lang="en-US" dirty="0"/>
                  <a:t> con </a:t>
                </a:r>
                <a:r>
                  <a:rPr lang="en-US" dirty="0" err="1"/>
                  <a:t>sinh</a:t>
                </a:r>
                <a:r>
                  <a:rPr lang="en-US" dirty="0"/>
                  <a:t> </a:t>
                </a:r>
                <a:r>
                  <a:rPr lang="en-US" dirty="0" err="1"/>
                  <a:t>bởi</a:t>
                </a:r>
                <a:r>
                  <a:rPr lang="en-US" dirty="0"/>
                  <a:t> </a:t>
                </a:r>
                <a:r>
                  <a:rPr lang="en-US" dirty="0" err="1"/>
                  <a:t>hệ</a:t>
                </a:r>
                <a:r>
                  <a:rPr lang="en-US" dirty="0"/>
                  <a:t> vector {𝑣1,𝑣2,𝑣3}.</a:t>
                </a:r>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DBDF7ABC-2EDB-44F0-9CD6-4D541DCE412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CA97B52-E7EF-4CBE-8438-7CE9F415B8C9}"/>
              </a:ext>
            </a:extLst>
          </p:cNvPr>
          <p:cNvPicPr>
            <a:picLocks noChangeAspect="1"/>
          </p:cNvPicPr>
          <p:nvPr/>
        </p:nvPicPr>
        <p:blipFill>
          <a:blip r:embed="rId3"/>
          <a:stretch>
            <a:fillRect/>
          </a:stretch>
        </p:blipFill>
        <p:spPr>
          <a:xfrm>
            <a:off x="3773891" y="2714625"/>
            <a:ext cx="4029075" cy="1428750"/>
          </a:xfrm>
          <a:prstGeom prst="rect">
            <a:avLst/>
          </a:prstGeom>
        </p:spPr>
      </p:pic>
    </p:spTree>
    <p:extLst>
      <p:ext uri="{BB962C8B-B14F-4D97-AF65-F5344CB8AC3E}">
        <p14:creationId xmlns:p14="http://schemas.microsoft.com/office/powerpoint/2010/main" val="1373042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CE34-B631-408D-933A-B9DD88DEC64C}"/>
              </a:ext>
            </a:extLst>
          </p:cNvPr>
          <p:cNvSpPr>
            <a:spLocks noGrp="1"/>
          </p:cNvSpPr>
          <p:nvPr>
            <p:ph type="title"/>
          </p:nvPr>
        </p:nvSpPr>
        <p:spPr>
          <a:xfrm>
            <a:off x="838200" y="365126"/>
            <a:ext cx="10515600" cy="856846"/>
          </a:xfrm>
          <a:solidFill>
            <a:srgbClr val="92D050"/>
          </a:solidFill>
        </p:spPr>
        <p:txBody>
          <a:bodyPr/>
          <a:lstStyle/>
          <a:p>
            <a:r>
              <a:rPr lang="en-US" dirty="0"/>
              <a:t>Rank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4F0253-B20C-4E99-A1DF-8C5CE4105446}"/>
                  </a:ext>
                </a:extLst>
              </p:cNvPr>
              <p:cNvSpPr>
                <a:spLocks noGrp="1"/>
              </p:cNvSpPr>
              <p:nvPr>
                <p:ph idx="1"/>
              </p:nvPr>
            </p:nvSpPr>
            <p:spPr>
              <a:xfrm>
                <a:off x="838200" y="1443240"/>
                <a:ext cx="10515600" cy="4351338"/>
              </a:xfrm>
            </p:spPr>
            <p:txBody>
              <a:bodyPr>
                <a:normAutofit/>
              </a:bodyPr>
              <a:lstStyle/>
              <a:p>
                <a:r>
                  <a:rPr lang="en-US" dirty="0">
                    <a:solidFill>
                      <a:srgbClr val="FF0000"/>
                    </a:solidFill>
                  </a:rPr>
                  <a:t>Definition. </a:t>
                </a:r>
                <a:r>
                  <a:rPr lang="en-US" dirty="0"/>
                  <a:t>The rank of </a:t>
                </a:r>
                <a:r>
                  <a:rPr lang="en-US" b="1" dirty="0"/>
                  <a:t>A</a:t>
                </a:r>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𝑚</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𝑛</m:t>
                        </m:r>
                      </m:sup>
                    </m:sSup>
                  </m:oMath>
                </a14:m>
                <a:r>
                  <a:rPr lang="en-US" dirty="0"/>
                  <a:t>denoted by </a:t>
                </a:r>
                <a:r>
                  <a:rPr lang="en-US" dirty="0" err="1"/>
                  <a:t>rk</a:t>
                </a:r>
                <a:r>
                  <a:rPr lang="en-US" dirty="0"/>
                  <a:t>(A) is the number of linearly independent columns</a:t>
                </a:r>
              </a:p>
              <a:p>
                <a:pPr lvl="1"/>
                <a:r>
                  <a:rPr lang="en-US" dirty="0"/>
                  <a:t>Same as the number of linearly independent rows</a:t>
                </a:r>
              </a:p>
              <a:p>
                <a:pPr marL="457200" lvl="1" indent="0">
                  <a:buNone/>
                </a:pPr>
                <a:endParaRPr lang="en-US" dirty="0"/>
              </a:p>
              <a:p>
                <a:pPr lvl="1"/>
                <a:endParaRPr lang="en-US" dirty="0"/>
              </a:p>
              <a:p>
                <a:pPr lvl="1"/>
                <a:endParaRPr lang="en-US" dirty="0"/>
              </a:p>
              <a:p>
                <a:pPr lvl="1"/>
                <a:endParaRPr lang="en-US" dirty="0"/>
              </a:p>
              <a:p>
                <a:pPr lvl="4"/>
                <a:endParaRPr lang="en-US" sz="2400" b="0" i="0" u="none" strike="noStrike" baseline="0" dirty="0">
                  <a:solidFill>
                    <a:srgbClr val="000000"/>
                  </a:solidFill>
                  <a:latin typeface="CMSS10"/>
                </a:endParaRPr>
              </a:p>
            </p:txBody>
          </p:sp>
        </mc:Choice>
        <mc:Fallback>
          <p:sp>
            <p:nvSpPr>
              <p:cNvPr id="3" name="Content Placeholder 2">
                <a:extLst>
                  <a:ext uri="{FF2B5EF4-FFF2-40B4-BE49-F238E27FC236}">
                    <a16:creationId xmlns:a16="http://schemas.microsoft.com/office/drawing/2014/main" id="{874F0253-B20C-4E99-A1DF-8C5CE4105446}"/>
                  </a:ext>
                </a:extLst>
              </p:cNvPr>
              <p:cNvSpPr>
                <a:spLocks noGrp="1" noRot="1" noChangeAspect="1" noMove="1" noResize="1" noEditPoints="1" noAdjustHandles="1" noChangeArrowheads="1" noChangeShapeType="1" noTextEdit="1"/>
              </p:cNvSpPr>
              <p:nvPr>
                <p:ph idx="1"/>
              </p:nvPr>
            </p:nvSpPr>
            <p:spPr>
              <a:xfrm>
                <a:off x="838200" y="1443240"/>
                <a:ext cx="10515600" cy="4351338"/>
              </a:xfrm>
              <a:blipFill>
                <a:blip r:embed="rId2"/>
                <a:stretch>
                  <a:fillRect l="-1043" t="-23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1F4DC8-7A81-48D3-A7E6-E36951E71D46}"/>
              </a:ext>
            </a:extLst>
          </p:cNvPr>
          <p:cNvPicPr>
            <a:picLocks noChangeAspect="1"/>
          </p:cNvPicPr>
          <p:nvPr/>
        </p:nvPicPr>
        <p:blipFill>
          <a:blip r:embed="rId3"/>
          <a:stretch>
            <a:fillRect/>
          </a:stretch>
        </p:blipFill>
        <p:spPr>
          <a:xfrm>
            <a:off x="2631755" y="3336276"/>
            <a:ext cx="5114925" cy="1181100"/>
          </a:xfrm>
          <a:prstGeom prst="rect">
            <a:avLst/>
          </a:prstGeom>
        </p:spPr>
      </p:pic>
      <p:sp>
        <p:nvSpPr>
          <p:cNvPr id="9" name="TextBox 8">
            <a:extLst>
              <a:ext uri="{FF2B5EF4-FFF2-40B4-BE49-F238E27FC236}">
                <a16:creationId xmlns:a16="http://schemas.microsoft.com/office/drawing/2014/main" id="{B5AA8B1C-395F-4B32-B857-942D216E6A5C}"/>
              </a:ext>
            </a:extLst>
          </p:cNvPr>
          <p:cNvSpPr txBox="1"/>
          <p:nvPr/>
        </p:nvSpPr>
        <p:spPr>
          <a:xfrm>
            <a:off x="698269" y="5369846"/>
            <a:ext cx="4490949" cy="424732"/>
          </a:xfrm>
          <a:prstGeom prst="rect">
            <a:avLst/>
          </a:prstGeom>
          <a:noFill/>
        </p:spPr>
        <p:txBody>
          <a:bodyPr wrap="square">
            <a:spAutoFit/>
          </a:bodyPr>
          <a:lstStyle/>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MSS10"/>
                <a:ea typeface="+mn-ea"/>
                <a:cs typeface="+mn-cs"/>
              </a:rPr>
              <a:t>Thus, </a:t>
            </a:r>
            <a:r>
              <a:rPr kumimoji="0" lang="en-US" sz="2400" b="0" i="0" u="none" strike="noStrike" kern="1200" cap="none" spc="0" normalizeH="0" baseline="0" noProof="0" dirty="0" err="1">
                <a:ln>
                  <a:noFill/>
                </a:ln>
                <a:solidFill>
                  <a:srgbClr val="000000"/>
                </a:solidFill>
                <a:effectLst/>
                <a:uLnTx/>
                <a:uFillTx/>
                <a:latin typeface="CMSS10"/>
                <a:ea typeface="+mn-ea"/>
                <a:cs typeface="+mn-cs"/>
              </a:rPr>
              <a:t>rk</a:t>
            </a:r>
            <a:r>
              <a:rPr kumimoji="0" lang="en-US" sz="2400" b="0" i="0" u="none" strike="noStrike" kern="1200" cap="none" spc="0" normalizeH="0" baseline="0" noProof="0" dirty="0">
                <a:ln>
                  <a:noFill/>
                </a:ln>
                <a:solidFill>
                  <a:srgbClr val="000000"/>
                </a:solidFill>
                <a:effectLst/>
                <a:uLnTx/>
                <a:uFillTx/>
                <a:latin typeface="CMSS10"/>
                <a:ea typeface="+mn-ea"/>
                <a:cs typeface="+mn-cs"/>
              </a:rPr>
              <a:t>(</a:t>
            </a:r>
            <a:r>
              <a:rPr kumimoji="0" lang="en-US" sz="2400" b="0" i="0" u="none" strike="noStrike" kern="1200" cap="none" spc="0" normalizeH="0" baseline="0" noProof="0" dirty="0">
                <a:ln>
                  <a:noFill/>
                </a:ln>
                <a:solidFill>
                  <a:srgbClr val="000000"/>
                </a:solidFill>
                <a:effectLst/>
                <a:uLnTx/>
                <a:uFillTx/>
                <a:latin typeface="SFSO1000"/>
                <a:ea typeface="+mn-ea"/>
                <a:cs typeface="+mn-cs"/>
              </a:rPr>
              <a:t>A</a:t>
            </a:r>
            <a:r>
              <a:rPr kumimoji="0" lang="en-US" sz="2400" b="0" i="0" u="none" strike="noStrike" kern="1200" cap="none" spc="0" normalizeH="0" baseline="0" noProof="0" dirty="0">
                <a:ln>
                  <a:noFill/>
                </a:ln>
                <a:solidFill>
                  <a:srgbClr val="000000"/>
                </a:solidFill>
                <a:effectLst/>
                <a:uLnTx/>
                <a:uFillTx/>
                <a:latin typeface="CMSS10"/>
                <a:ea typeface="+mn-ea"/>
                <a:cs typeface="+mn-cs"/>
              </a:rPr>
              <a:t>) = 2</a:t>
            </a:r>
            <a:r>
              <a:rPr kumimoji="0" lang="en-US" sz="2400" b="0" i="0" u="none" strike="noStrike" kern="1200" cap="none" spc="0" normalizeH="0" baseline="0" noProof="0" dirty="0">
                <a:ln>
                  <a:noFill/>
                </a:ln>
                <a:solidFill>
                  <a:srgbClr val="000000"/>
                </a:solidFill>
                <a:effectLst/>
                <a:uLnTx/>
                <a:uFillTx/>
                <a:latin typeface="CMMI10"/>
                <a:ea typeface="+mn-ea"/>
                <a:cs typeface="+mn-cs"/>
              </a:rPr>
              <a:t>:</a:t>
            </a:r>
          </a:p>
        </p:txBody>
      </p:sp>
    </p:spTree>
    <p:extLst>
      <p:ext uri="{BB962C8B-B14F-4D97-AF65-F5344CB8AC3E}">
        <p14:creationId xmlns:p14="http://schemas.microsoft.com/office/powerpoint/2010/main" val="316409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71306-7A22-442E-AB00-C086D69C0953}"/>
              </a:ext>
            </a:extLst>
          </p:cNvPr>
          <p:cNvSpPr>
            <a:spLocks noGrp="1"/>
          </p:cNvSpPr>
          <p:nvPr>
            <p:ph type="title"/>
          </p:nvPr>
        </p:nvSpPr>
        <p:spPr>
          <a:xfrm>
            <a:off x="838200" y="365125"/>
            <a:ext cx="10515600" cy="665653"/>
          </a:xfrm>
          <a:solidFill>
            <a:srgbClr val="92D050"/>
          </a:solidFill>
        </p:spPr>
        <p:txBody>
          <a:bodyPr>
            <a:normAutofit fontScale="90000"/>
          </a:bodyPr>
          <a:lstStyle/>
          <a:p>
            <a:r>
              <a:rPr lang="en-US" dirty="0"/>
              <a:t>Remark</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7A215EDE-455A-4CA7-8DF6-3EE764C22AF4}"/>
                  </a:ext>
                </a:extLst>
              </p:cNvPr>
              <p:cNvSpPr>
                <a:spLocks noGrp="1"/>
              </p:cNvSpPr>
              <p:nvPr>
                <p:ph idx="1"/>
              </p:nvPr>
            </p:nvSpPr>
            <p:spPr>
              <a:xfrm>
                <a:off x="738448" y="1368425"/>
                <a:ext cx="10782992" cy="4351338"/>
              </a:xfrm>
            </p:spPr>
            <p:txBody>
              <a:bodyPr>
                <a:normAutofit/>
              </a:bodyPr>
              <a:lstStyle/>
              <a:p>
                <a:pPr algn="just"/>
                <a:r>
                  <a:rPr lang="en-US" sz="3200" dirty="0">
                    <a:solidFill>
                      <a:srgbClr val="000000"/>
                    </a:solidFill>
                    <a:latin typeface="CMSS10"/>
                  </a:rPr>
                  <a:t>rk(</a:t>
                </a:r>
                <a:r>
                  <a:rPr lang="en-US" sz="3200" b="1" dirty="0">
                    <a:solidFill>
                      <a:srgbClr val="000000"/>
                    </a:solidFill>
                    <a:latin typeface="SFSO1000"/>
                  </a:rPr>
                  <a:t>A</a:t>
                </a:r>
                <a:r>
                  <a:rPr lang="en-US" sz="3200" dirty="0">
                    <a:solidFill>
                      <a:srgbClr val="000000"/>
                    </a:solidFill>
                    <a:latin typeface="CMSS10"/>
                  </a:rPr>
                  <a:t>) = </a:t>
                </a:r>
                <a:r>
                  <a:rPr lang="en-US" sz="3200" dirty="0" err="1">
                    <a:solidFill>
                      <a:srgbClr val="000000"/>
                    </a:solidFill>
                    <a:latin typeface="CMSS10"/>
                  </a:rPr>
                  <a:t>rk</a:t>
                </a:r>
                <a:r>
                  <a:rPr lang="en-US" sz="3200" dirty="0">
                    <a:solidFill>
                      <a:srgbClr val="000000"/>
                    </a:solidFill>
                    <a:latin typeface="CMSS10"/>
                  </a:rPr>
                  <a:t>(</a:t>
                </a:r>
                <a14:m>
                  <m:oMath xmlns:m="http://schemas.openxmlformats.org/officeDocument/2006/math">
                    <m:sSup>
                      <m:sSupPr>
                        <m:ctrlPr>
                          <a:rPr lang="en-US" sz="3200" i="1" dirty="0">
                            <a:solidFill>
                              <a:prstClr val="black"/>
                            </a:solidFill>
                            <a:latin typeface="Cambria Math" panose="02040503050406030204" pitchFamily="18" charset="0"/>
                            <a:ea typeface="Cambria Math" panose="02040503050406030204" pitchFamily="18" charset="0"/>
                          </a:rPr>
                        </m:ctrlPr>
                      </m:sSupPr>
                      <m:e>
                        <m:r>
                          <a:rPr lang="en-US" sz="3200" b="1" i="1" dirty="0">
                            <a:solidFill>
                              <a:prstClr val="black"/>
                            </a:solidFill>
                            <a:latin typeface="Cambria Math" panose="02040503050406030204" pitchFamily="18" charset="0"/>
                            <a:ea typeface="Cambria Math" panose="02040503050406030204" pitchFamily="18" charset="0"/>
                          </a:rPr>
                          <m:t>𝑨</m:t>
                        </m:r>
                      </m:e>
                      <m:sup>
                        <m:r>
                          <a:rPr lang="en-US" sz="3200" i="1" dirty="0">
                            <a:solidFill>
                              <a:prstClr val="black"/>
                            </a:solidFill>
                            <a:latin typeface="Cambria Math" panose="02040503050406030204" pitchFamily="18" charset="0"/>
                            <a:ea typeface="Cambria Math" panose="02040503050406030204" pitchFamily="18" charset="0"/>
                          </a:rPr>
                          <m:t>𝑇</m:t>
                        </m:r>
                      </m:sup>
                    </m:sSup>
                  </m:oMath>
                </a14:m>
                <a:r>
                  <a:rPr lang="en-US" sz="3200" dirty="0">
                    <a:solidFill>
                      <a:srgbClr val="000000"/>
                    </a:solidFill>
                    <a:latin typeface="CMSS10"/>
                  </a:rPr>
                  <a:t>)</a:t>
                </a:r>
                <a:endParaRPr lang="en-US" sz="3200" dirty="0">
                  <a:solidFill>
                    <a:prstClr val="black"/>
                  </a:solidFill>
                </a:endParaRPr>
              </a:p>
              <a:p>
                <a:pPr algn="just"/>
                <a:r>
                  <a:rPr lang="en-US" sz="3200" dirty="0"/>
                  <a:t>For all </a:t>
                </a:r>
                <a:r>
                  <a:rPr lang="en-US" sz="3200" b="1" dirty="0"/>
                  <a:t>A</a:t>
                </a:r>
                <a:r>
                  <a:rPr lang="en-US" sz="3200" dirty="0"/>
                  <a:t> </a:t>
                </a:r>
                <a14:m>
                  <m:oMath xmlns:m="http://schemas.openxmlformats.org/officeDocument/2006/math">
                    <m:sSup>
                      <m:sSupPr>
                        <m:ctrlPr>
                          <a:rPr lang="en-US" sz="3200" i="1" dirty="0" smtClean="0">
                            <a:latin typeface="Cambria Math" panose="02040503050406030204" pitchFamily="18" charset="0"/>
                            <a:ea typeface="Cambria Math" panose="02040503050406030204" pitchFamily="18" charset="0"/>
                          </a:rPr>
                        </m:ctrlPr>
                      </m:sSupPr>
                      <m:e>
                        <m:r>
                          <a:rPr lang="en-US" sz="3200" i="1" dirty="0" smtClean="0">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ea typeface="Cambria Math" panose="02040503050406030204" pitchFamily="18" charset="0"/>
                          </a:rPr>
                          <m:t>ℝ</m:t>
                        </m:r>
                      </m:e>
                      <m:sup>
                        <m:r>
                          <a:rPr lang="en-US" sz="3200" b="0" i="1" dirty="0" smtClean="0">
                            <a:latin typeface="Cambria Math" panose="02040503050406030204" pitchFamily="18" charset="0"/>
                            <a:ea typeface="Cambria Math" panose="02040503050406030204" pitchFamily="18" charset="0"/>
                          </a:rPr>
                          <m:t>𝑚</m:t>
                        </m:r>
                        <m:r>
                          <a:rPr lang="en-US" sz="3200" b="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𝑛</m:t>
                        </m:r>
                      </m:sup>
                    </m:sSup>
                    <m:r>
                      <a:rPr lang="en-US" sz="3200" b="0" i="1" dirty="0" smtClean="0">
                        <a:latin typeface="Cambria Math" panose="02040503050406030204" pitchFamily="18" charset="0"/>
                        <a:ea typeface="Cambria Math" panose="02040503050406030204" pitchFamily="18" charset="0"/>
                      </a:rPr>
                      <m:t> </m:t>
                    </m:r>
                  </m:oMath>
                </a14:m>
                <a:r>
                  <a:rPr lang="en-US" sz="3200" dirty="0"/>
                  <a:t>and all </a:t>
                </a:r>
                <a:r>
                  <a:rPr lang="en-US" sz="3200" b="1" dirty="0"/>
                  <a:t>b</a:t>
                </a:r>
                <a:r>
                  <a:rPr lang="en-US" sz="3200" dirty="0"/>
                  <a:t> </a:t>
                </a:r>
                <a14:m>
                  <m:oMath xmlns:m="http://schemas.openxmlformats.org/officeDocument/2006/math">
                    <m:sSup>
                      <m:sSupPr>
                        <m:ctrlPr>
                          <a:rPr lang="en-US" sz="3200" i="1" dirty="0">
                            <a:latin typeface="Cambria Math" panose="02040503050406030204" pitchFamily="18" charset="0"/>
                            <a:ea typeface="Cambria Math" panose="02040503050406030204" pitchFamily="18" charset="0"/>
                          </a:rPr>
                        </m:ctrlPr>
                      </m:sSupPr>
                      <m:e>
                        <m:r>
                          <a:rPr lang="en-US" sz="3200" i="1" dirty="0">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ea typeface="Cambria Math" panose="02040503050406030204" pitchFamily="18" charset="0"/>
                          </a:rPr>
                          <m:t>ℝ</m:t>
                        </m:r>
                      </m:e>
                      <m:sup>
                        <m:r>
                          <a:rPr lang="en-US" sz="3200" i="1" dirty="0">
                            <a:latin typeface="Cambria Math" panose="02040503050406030204" pitchFamily="18" charset="0"/>
                            <a:ea typeface="Cambria Math" panose="02040503050406030204" pitchFamily="18" charset="0"/>
                          </a:rPr>
                          <m:t>𝑚</m:t>
                        </m:r>
                      </m:sup>
                    </m:sSup>
                  </m:oMath>
                </a14:m>
                <a:r>
                  <a:rPr lang="en-US" sz="3200" dirty="0"/>
                  <a:t> it holds that the linear equation system Ax = b can be solved if and only if </a:t>
                </a:r>
              </a:p>
              <a:p>
                <a:pPr marL="0" indent="0" algn="ctr">
                  <a:buNone/>
                </a:pPr>
                <a:r>
                  <a:rPr lang="en-US" sz="3200" dirty="0" err="1">
                    <a:solidFill>
                      <a:srgbClr val="FF0000"/>
                    </a:solidFill>
                  </a:rPr>
                  <a:t>rk</a:t>
                </a:r>
                <a:r>
                  <a:rPr lang="en-US" sz="3200" dirty="0">
                    <a:solidFill>
                      <a:srgbClr val="FF0000"/>
                    </a:solidFill>
                  </a:rPr>
                  <a:t>(A) = </a:t>
                </a:r>
                <a:r>
                  <a:rPr lang="en-US" sz="3200" dirty="0" err="1">
                    <a:solidFill>
                      <a:srgbClr val="FF0000"/>
                    </a:solidFill>
                  </a:rPr>
                  <a:t>rk</a:t>
                </a:r>
                <a:r>
                  <a:rPr lang="en-US" sz="3200" dirty="0">
                    <a:solidFill>
                      <a:srgbClr val="FF0000"/>
                    </a:solidFill>
                  </a:rPr>
                  <a:t>(</a:t>
                </a:r>
                <a:r>
                  <a:rPr lang="en-US" sz="3200" dirty="0" err="1">
                    <a:solidFill>
                      <a:srgbClr val="FF0000"/>
                    </a:solidFill>
                  </a:rPr>
                  <a:t>A|b</a:t>
                </a:r>
                <a:r>
                  <a:rPr lang="en-US" sz="3200" dirty="0">
                    <a:solidFill>
                      <a:srgbClr val="FF0000"/>
                    </a:solidFill>
                  </a:rPr>
                  <a:t>).</a:t>
                </a:r>
              </a:p>
              <a:p>
                <a:pPr marL="0" indent="0" algn="ctr">
                  <a:buNone/>
                </a:pPr>
                <a:endParaRPr lang="en-US" sz="3200" dirty="0">
                  <a:solidFill>
                    <a:srgbClr val="FF0000"/>
                  </a:solidFill>
                </a:endParaRPr>
              </a:p>
              <a:p>
                <a:pPr algn="just"/>
                <a:r>
                  <a:rPr lang="en-US" sz="3200" dirty="0"/>
                  <a:t>A matrix </a:t>
                </a:r>
                <a:r>
                  <a:rPr lang="en-US" sz="3200" b="1" dirty="0"/>
                  <a:t>A</a:t>
                </a:r>
                <a:r>
                  <a:rPr lang="en-US" sz="3200" dirty="0"/>
                  <a:t> </a:t>
                </a:r>
                <a14:m>
                  <m:oMath xmlns:m="http://schemas.openxmlformats.org/officeDocument/2006/math">
                    <m:sSup>
                      <m:sSupPr>
                        <m:ctrlPr>
                          <a:rPr lang="en-US" sz="3200" i="1" dirty="0" smtClean="0">
                            <a:latin typeface="Cambria Math" panose="02040503050406030204" pitchFamily="18" charset="0"/>
                            <a:ea typeface="Cambria Math" panose="02040503050406030204" pitchFamily="18" charset="0"/>
                          </a:rPr>
                        </m:ctrlPr>
                      </m:sSupPr>
                      <m:e>
                        <m:r>
                          <a:rPr lang="en-US" sz="3200" i="1" dirty="0" smtClean="0">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ea typeface="Cambria Math" panose="02040503050406030204" pitchFamily="18" charset="0"/>
                          </a:rPr>
                          <m:t>ℝ</m:t>
                        </m:r>
                      </m:e>
                      <m:sup>
                        <m:r>
                          <a:rPr lang="en-US" sz="3200" b="0" i="1" dirty="0" smtClean="0">
                            <a:latin typeface="Cambria Math" panose="02040503050406030204" pitchFamily="18" charset="0"/>
                            <a:ea typeface="Cambria Math" panose="02040503050406030204" pitchFamily="18" charset="0"/>
                          </a:rPr>
                          <m:t>𝑚</m:t>
                        </m:r>
                        <m:r>
                          <a:rPr lang="en-US" sz="3200" b="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𝑛</m:t>
                        </m:r>
                      </m:sup>
                    </m:sSup>
                    <m:r>
                      <a:rPr lang="en-US" sz="3200" b="0" i="1" dirty="0" smtClean="0">
                        <a:latin typeface="Cambria Math" panose="02040503050406030204" pitchFamily="18" charset="0"/>
                        <a:ea typeface="Cambria Math" panose="02040503050406030204" pitchFamily="18" charset="0"/>
                      </a:rPr>
                      <m:t> </m:t>
                    </m:r>
                  </m:oMath>
                </a14:m>
                <a:r>
                  <a:rPr lang="en-US" sz="3200" dirty="0"/>
                  <a:t>has </a:t>
                </a:r>
                <a:r>
                  <a:rPr lang="en-US" sz="3200" dirty="0">
                    <a:solidFill>
                      <a:srgbClr val="FF0000"/>
                    </a:solidFill>
                  </a:rPr>
                  <a:t>full rank </a:t>
                </a:r>
                <a:r>
                  <a:rPr lang="en-US" sz="3200" dirty="0"/>
                  <a:t>if its rank equals the largest possible rank for a matrix of the same dimensions. </a:t>
                </a:r>
              </a:p>
              <a:p>
                <a:pPr marL="0" indent="0" algn="just">
                  <a:buNone/>
                </a:pPr>
                <a:r>
                  <a:rPr lang="en-US" sz="3200" dirty="0"/>
                  <a:t>The rank of a full-rank matrix is: </a:t>
                </a:r>
                <a:r>
                  <a:rPr lang="en-US" sz="3200" dirty="0" err="1">
                    <a:solidFill>
                      <a:srgbClr val="FF0000"/>
                    </a:solidFill>
                  </a:rPr>
                  <a:t>rk</a:t>
                </a:r>
                <a:r>
                  <a:rPr lang="en-US" sz="3200" dirty="0">
                    <a:solidFill>
                      <a:srgbClr val="FF0000"/>
                    </a:solidFill>
                  </a:rPr>
                  <a:t>(A) = min(m, n). </a:t>
                </a:r>
              </a:p>
            </p:txBody>
          </p:sp>
        </mc:Choice>
        <mc:Fallback>
          <p:sp>
            <p:nvSpPr>
              <p:cNvPr id="7" name="Content Placeholder 6">
                <a:extLst>
                  <a:ext uri="{FF2B5EF4-FFF2-40B4-BE49-F238E27FC236}">
                    <a16:creationId xmlns:a16="http://schemas.microsoft.com/office/drawing/2014/main" id="{7A215EDE-455A-4CA7-8DF6-3EE764C22AF4}"/>
                  </a:ext>
                </a:extLst>
              </p:cNvPr>
              <p:cNvSpPr>
                <a:spLocks noGrp="1" noRot="1" noChangeAspect="1" noMove="1" noResize="1" noEditPoints="1" noAdjustHandles="1" noChangeArrowheads="1" noChangeShapeType="1" noTextEdit="1"/>
              </p:cNvSpPr>
              <p:nvPr>
                <p:ph idx="1"/>
              </p:nvPr>
            </p:nvSpPr>
            <p:spPr>
              <a:xfrm>
                <a:off x="738448" y="1368425"/>
                <a:ext cx="10782992" cy="4351338"/>
              </a:xfrm>
              <a:blipFill>
                <a:blip r:embed="rId2"/>
                <a:stretch>
                  <a:fillRect l="-1413" t="-2801" r="-1470" b="-2101"/>
                </a:stretch>
              </a:blipFill>
            </p:spPr>
            <p:txBody>
              <a:bodyPr/>
              <a:lstStyle/>
              <a:p>
                <a:r>
                  <a:rPr lang="en-US">
                    <a:noFill/>
                  </a:rPr>
                  <a:t> </a:t>
                </a:r>
              </a:p>
            </p:txBody>
          </p:sp>
        </mc:Fallback>
      </mc:AlternateContent>
    </p:spTree>
    <p:extLst>
      <p:ext uri="{BB962C8B-B14F-4D97-AF65-F5344CB8AC3E}">
        <p14:creationId xmlns:p14="http://schemas.microsoft.com/office/powerpoint/2010/main" val="26188395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E497-75D7-405F-B82E-B89A6BE4207D}"/>
              </a:ext>
            </a:extLst>
          </p:cNvPr>
          <p:cNvSpPr>
            <a:spLocks noGrp="1"/>
          </p:cNvSpPr>
          <p:nvPr>
            <p:ph type="title"/>
          </p:nvPr>
        </p:nvSpPr>
        <p:spPr>
          <a:solidFill>
            <a:srgbClr val="92D050"/>
          </a:solidFill>
        </p:spPr>
        <p:txBody>
          <a:bodyPr/>
          <a:lstStyle/>
          <a:p>
            <a:r>
              <a:rPr lang="en-US" dirty="0"/>
              <a:t>Exercise: Find the rank</a:t>
            </a:r>
          </a:p>
        </p:txBody>
      </p:sp>
      <p:pic>
        <p:nvPicPr>
          <p:cNvPr id="5" name="Content Placeholder 4">
            <a:extLst>
              <a:ext uri="{FF2B5EF4-FFF2-40B4-BE49-F238E27FC236}">
                <a16:creationId xmlns:a16="http://schemas.microsoft.com/office/drawing/2014/main" id="{58DEC67F-914B-4EDD-A368-4C4C16FBC3F2}"/>
              </a:ext>
            </a:extLst>
          </p:cNvPr>
          <p:cNvPicPr>
            <a:picLocks noGrp="1" noChangeAspect="1"/>
          </p:cNvPicPr>
          <p:nvPr>
            <p:ph idx="1"/>
          </p:nvPr>
        </p:nvPicPr>
        <p:blipFill>
          <a:blip r:embed="rId2"/>
          <a:stretch>
            <a:fillRect/>
          </a:stretch>
        </p:blipFill>
        <p:spPr>
          <a:xfrm>
            <a:off x="1646873" y="2309578"/>
            <a:ext cx="2066925" cy="1456087"/>
          </a:xfrm>
        </p:spPr>
      </p:pic>
      <p:pic>
        <p:nvPicPr>
          <p:cNvPr id="11" name="Picture 10">
            <a:extLst>
              <a:ext uri="{FF2B5EF4-FFF2-40B4-BE49-F238E27FC236}">
                <a16:creationId xmlns:a16="http://schemas.microsoft.com/office/drawing/2014/main" id="{EA655683-638A-4C33-B05A-A1EB62F71521}"/>
              </a:ext>
            </a:extLst>
          </p:cNvPr>
          <p:cNvPicPr>
            <a:picLocks noChangeAspect="1"/>
          </p:cNvPicPr>
          <p:nvPr/>
        </p:nvPicPr>
        <p:blipFill>
          <a:blip r:embed="rId3"/>
          <a:stretch>
            <a:fillRect/>
          </a:stretch>
        </p:blipFill>
        <p:spPr>
          <a:xfrm>
            <a:off x="5150778" y="2309578"/>
            <a:ext cx="1876425" cy="1456087"/>
          </a:xfrm>
          <a:prstGeom prst="rect">
            <a:avLst/>
          </a:prstGeom>
        </p:spPr>
      </p:pic>
      <p:grpSp>
        <p:nvGrpSpPr>
          <p:cNvPr id="16" name="Group 15">
            <a:extLst>
              <a:ext uri="{FF2B5EF4-FFF2-40B4-BE49-F238E27FC236}">
                <a16:creationId xmlns:a16="http://schemas.microsoft.com/office/drawing/2014/main" id="{F3EEB025-75E2-4E8E-8570-50B94DA77BC7}"/>
              </a:ext>
            </a:extLst>
          </p:cNvPr>
          <p:cNvGrpSpPr/>
          <p:nvPr/>
        </p:nvGrpSpPr>
        <p:grpSpPr>
          <a:xfrm>
            <a:off x="8298269" y="2440102"/>
            <a:ext cx="2246858" cy="1325563"/>
            <a:chOff x="8214189" y="2275117"/>
            <a:chExt cx="2246858" cy="1200150"/>
          </a:xfrm>
        </p:grpSpPr>
        <p:pic>
          <p:nvPicPr>
            <p:cNvPr id="13" name="Picture 12">
              <a:extLst>
                <a:ext uri="{FF2B5EF4-FFF2-40B4-BE49-F238E27FC236}">
                  <a16:creationId xmlns:a16="http://schemas.microsoft.com/office/drawing/2014/main" id="{424F63B5-BF03-4F67-BD69-12F6A43F0E99}"/>
                </a:ext>
              </a:extLst>
            </p:cNvPr>
            <p:cNvPicPr>
              <a:picLocks noChangeAspect="1"/>
            </p:cNvPicPr>
            <p:nvPr/>
          </p:nvPicPr>
          <p:blipFill>
            <a:blip r:embed="rId4"/>
            <a:stretch>
              <a:fillRect/>
            </a:stretch>
          </p:blipFill>
          <p:spPr>
            <a:xfrm>
              <a:off x="8879897" y="2275117"/>
              <a:ext cx="1581150" cy="1200150"/>
            </a:xfrm>
            <a:prstGeom prst="rect">
              <a:avLst/>
            </a:prstGeom>
          </p:spPr>
        </p:pic>
        <p:sp>
          <p:nvSpPr>
            <p:cNvPr id="15" name="TextBox 14">
              <a:extLst>
                <a:ext uri="{FF2B5EF4-FFF2-40B4-BE49-F238E27FC236}">
                  <a16:creationId xmlns:a16="http://schemas.microsoft.com/office/drawing/2014/main" id="{96DCD361-D32D-47DD-8152-5BBC52DCC721}"/>
                </a:ext>
              </a:extLst>
            </p:cNvPr>
            <p:cNvSpPr txBox="1"/>
            <p:nvPr/>
          </p:nvSpPr>
          <p:spPr>
            <a:xfrm>
              <a:off x="8214189" y="2618105"/>
              <a:ext cx="998217" cy="584775"/>
            </a:xfrm>
            <a:prstGeom prst="rect">
              <a:avLst/>
            </a:prstGeom>
            <a:noFill/>
          </p:spPr>
          <p:txBody>
            <a:bodyPr wrap="square">
              <a:spAutoFit/>
            </a:bodyPr>
            <a:lstStyle/>
            <a:p>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C </a:t>
              </a:r>
              <a:r>
                <a:rPr kumimoji="0" lang="en-US" sz="3200" i="0" u="none" strike="noStrike" kern="1200" cap="none" spc="0" normalizeH="0" baseline="0" noProof="0" dirty="0">
                  <a:ln>
                    <a:noFill/>
                  </a:ln>
                  <a:solidFill>
                    <a:prstClr val="black"/>
                  </a:solidFill>
                  <a:effectLst/>
                  <a:uLnTx/>
                  <a:uFillTx/>
                  <a:latin typeface="Calibri" panose="020F0502020204030204"/>
                  <a:ea typeface="+mn-ea"/>
                  <a:cs typeface="+mn-cs"/>
                </a:rPr>
                <a:t>=</a:t>
              </a:r>
              <a:endParaRPr lang="en-US" dirty="0"/>
            </a:p>
          </p:txBody>
        </p:sp>
      </p:grpSp>
      <p:sp>
        <p:nvSpPr>
          <p:cNvPr id="18" name="TextBox 17">
            <a:extLst>
              <a:ext uri="{FF2B5EF4-FFF2-40B4-BE49-F238E27FC236}">
                <a16:creationId xmlns:a16="http://schemas.microsoft.com/office/drawing/2014/main" id="{611A06C3-B96F-4260-9AD0-E9DEAEE1A7F5}"/>
              </a:ext>
            </a:extLst>
          </p:cNvPr>
          <p:cNvSpPr txBox="1"/>
          <p:nvPr/>
        </p:nvSpPr>
        <p:spPr>
          <a:xfrm>
            <a:off x="3199102" y="4893908"/>
            <a:ext cx="6097384" cy="523220"/>
          </a:xfrm>
          <a:prstGeom prst="rect">
            <a:avLst/>
          </a:prstGeom>
          <a:noFill/>
        </p:spPr>
        <p:txBody>
          <a:bodyPr wrap="square">
            <a:spAutoFit/>
          </a:bodyPr>
          <a:lstStyle/>
          <a:p>
            <a:r>
              <a:rPr lang="en-US" sz="2800" dirty="0">
                <a:solidFill>
                  <a:srgbClr val="FF0000"/>
                </a:solidFill>
              </a:rPr>
              <a:t>Which is full-rank matrix?</a:t>
            </a:r>
          </a:p>
        </p:txBody>
      </p:sp>
    </p:spTree>
    <p:extLst>
      <p:ext uri="{BB962C8B-B14F-4D97-AF65-F5344CB8AC3E}">
        <p14:creationId xmlns:p14="http://schemas.microsoft.com/office/powerpoint/2010/main" val="2608801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711D-2CF2-4AAD-A70C-7AC10004A6F5}"/>
              </a:ext>
            </a:extLst>
          </p:cNvPr>
          <p:cNvSpPr>
            <a:spLocks noGrp="1"/>
          </p:cNvSpPr>
          <p:nvPr>
            <p:ph type="ctrTitle"/>
          </p:nvPr>
        </p:nvSpPr>
        <p:spPr>
          <a:xfrm>
            <a:off x="1655783" y="1819643"/>
            <a:ext cx="9144000" cy="3784203"/>
          </a:xfrm>
        </p:spPr>
        <p:txBody>
          <a:bodyPr>
            <a:noAutofit/>
          </a:bodyPr>
          <a:lstStyle/>
          <a:p>
            <a:pPr algn="l"/>
            <a:r>
              <a:rPr lang="en-US" sz="3200" b="0" i="0" u="none" strike="noStrike" baseline="0" dirty="0">
                <a:latin typeface="Times New Roman" panose="02020603050405020304" pitchFamily="18" charset="0"/>
                <a:cs typeface="Times New Roman" panose="02020603050405020304" pitchFamily="18" charset="0"/>
              </a:rPr>
              <a:t>(1)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(2) Matrices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(3) Solving Systems of Linear Equations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(4) Vector Spaces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(5) Linear Independence</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(6) Basis and Rank</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(7) </a:t>
            </a:r>
            <a:r>
              <a:rPr lang="en-US" sz="3200" b="0" i="0" u="none" strike="noStrike" baseline="0" dirty="0">
                <a:solidFill>
                  <a:srgbClr val="FF0000"/>
                </a:solidFill>
                <a:latin typeface="Times New Roman" panose="02020603050405020304" pitchFamily="18" charset="0"/>
                <a:cs typeface="Times New Roman" panose="02020603050405020304" pitchFamily="18" charset="0"/>
              </a:rPr>
              <a:t>Linear Mappings</a:t>
            </a:r>
            <a:br>
              <a:rPr lang="en-US" sz="3200" b="0" i="0" u="none" strike="noStrike" baseline="0" dirty="0">
                <a:latin typeface="Times New Roman" panose="02020603050405020304" pitchFamily="18" charset="0"/>
                <a:cs typeface="Times New Roman" panose="02020603050405020304" pitchFamily="18" charset="0"/>
              </a:rPr>
            </a:br>
            <a:r>
              <a:rPr lang="en-US" sz="3200" b="0" i="0" u="none" strike="noStrike" baseline="0" dirty="0">
                <a:latin typeface="Times New Roman" panose="02020603050405020304" pitchFamily="18" charset="0"/>
                <a:cs typeface="Times New Roman" panose="02020603050405020304" pitchFamily="18" charset="0"/>
              </a:rPr>
              <a:t>(8) Affine Space</a:t>
            </a:r>
            <a:endParaRPr lang="en-US" sz="3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851E84B-0DD2-46BE-9FB4-FC5CFAA56B6E}"/>
              </a:ext>
            </a:extLst>
          </p:cNvPr>
          <p:cNvSpPr txBox="1">
            <a:spLocks/>
          </p:cNvSpPr>
          <p:nvPr/>
        </p:nvSpPr>
        <p:spPr>
          <a:xfrm>
            <a:off x="838199" y="365125"/>
            <a:ext cx="10940933" cy="915035"/>
          </a:xfrm>
          <a:prstGeom prst="rect">
            <a:avLst/>
          </a:prstGeom>
          <a:solidFill>
            <a:schemeClr val="accent6">
              <a:lumMod val="60000"/>
              <a:lumOff val="4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ctr" defTabSz="914400" rtl="0" eaLnBrk="1" fontAlgn="auto" latinLnBrk="0" hangingPunct="1">
              <a:lnSpc>
                <a:spcPct val="90000"/>
              </a:lnSpc>
              <a:spcBef>
                <a:spcPts val="300"/>
              </a:spcBef>
              <a:spcAft>
                <a:spcPts val="300"/>
              </a:spcAft>
              <a:buClrTx/>
              <a:buSzTx/>
              <a:buFontTx/>
              <a:buNone/>
              <a:tabLst>
                <a:tab pos="270510" algn="l"/>
                <a:tab pos="3780790" algn="l"/>
              </a:tabLst>
              <a:defRPr/>
            </a:pPr>
            <a:r>
              <a:rPr kumimoji="0" lang="de-DE" sz="4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j-cs"/>
              </a:rPr>
              <a:t>CONTENTS</a:t>
            </a:r>
            <a:endPar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6198111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CF9C-2CE1-48C0-A4D9-680F39EA2308}"/>
              </a:ext>
            </a:extLst>
          </p:cNvPr>
          <p:cNvSpPr>
            <a:spLocks noGrp="1"/>
          </p:cNvSpPr>
          <p:nvPr>
            <p:ph type="title"/>
          </p:nvPr>
        </p:nvSpPr>
        <p:spPr>
          <a:xfrm>
            <a:off x="836810" y="215675"/>
            <a:ext cx="10515600" cy="707217"/>
          </a:xfrm>
          <a:solidFill>
            <a:srgbClr val="92D050"/>
          </a:solidFill>
        </p:spPr>
        <p:txBody>
          <a:bodyPr/>
          <a:lstStyle/>
          <a:p>
            <a:r>
              <a:rPr lang="en-US" dirty="0"/>
              <a:t>Linear Mapping (1)</a:t>
            </a:r>
          </a:p>
        </p:txBody>
      </p:sp>
      <p:pic>
        <p:nvPicPr>
          <p:cNvPr id="5" name="Content Placeholder 4">
            <a:extLst>
              <a:ext uri="{FF2B5EF4-FFF2-40B4-BE49-F238E27FC236}">
                <a16:creationId xmlns:a16="http://schemas.microsoft.com/office/drawing/2014/main" id="{8999EE23-DBA4-47D9-8B15-0B9F86A28D4C}"/>
              </a:ext>
            </a:extLst>
          </p:cNvPr>
          <p:cNvPicPr>
            <a:picLocks noGrp="1" noChangeAspect="1"/>
          </p:cNvPicPr>
          <p:nvPr>
            <p:ph idx="1"/>
          </p:nvPr>
        </p:nvPicPr>
        <p:blipFill>
          <a:blip r:embed="rId2"/>
          <a:stretch>
            <a:fillRect/>
          </a:stretch>
        </p:blipFill>
        <p:spPr>
          <a:xfrm>
            <a:off x="836810" y="1127585"/>
            <a:ext cx="10346229" cy="1955294"/>
          </a:xfr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EE192B3-0BBF-4211-B112-1A8EE226081F}"/>
                  </a:ext>
                </a:extLst>
              </p:cNvPr>
              <p:cNvSpPr txBox="1"/>
              <p:nvPr/>
            </p:nvSpPr>
            <p:spPr>
              <a:xfrm>
                <a:off x="961501" y="3309450"/>
                <a:ext cx="9031092" cy="461665"/>
              </a:xfrm>
              <a:prstGeom prst="rect">
                <a:avLst/>
              </a:prstGeom>
              <a:noFill/>
            </p:spPr>
            <p:txBody>
              <a:bodyPr wrap="square">
                <a:spAutoFit/>
              </a:bodyPr>
              <a:lstStyle/>
              <a:p>
                <a:r>
                  <a:rPr lang="en-US" sz="2400" dirty="0">
                    <a:solidFill>
                      <a:schemeClr val="accent1"/>
                    </a:solidFill>
                  </a:rPr>
                  <a:t>(1)&amp;(2) equivalent to: </a:t>
                </a:r>
                <a:r>
                  <a:rPr lang="en-US" sz="2400" dirty="0"/>
                  <a:t>∀x, y ∈ </a:t>
                </a:r>
                <a:r>
                  <a:rPr lang="en-US" sz="2400" b="1" dirty="0"/>
                  <a:t>V,</a:t>
                </a:r>
                <a:r>
                  <a:rPr lang="en-US" sz="2400" dirty="0"/>
                  <a:t> ∀</a:t>
                </a:r>
                <a:r>
                  <a:rPr lang="el-GR" sz="2400" dirty="0"/>
                  <a:t>λ, ψ ∈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ℝ</m:t>
                    </m:r>
                  </m:oMath>
                </a14:m>
                <a:r>
                  <a:rPr lang="en-US" sz="2400" dirty="0"/>
                  <a:t> : </a:t>
                </a:r>
                <a:r>
                  <a:rPr lang="el-GR" sz="2400" dirty="0"/>
                  <a:t>Φ(λ</a:t>
                </a:r>
                <a:r>
                  <a:rPr lang="en-US" sz="2400" dirty="0"/>
                  <a:t>x + </a:t>
                </a:r>
                <a:r>
                  <a:rPr lang="el-GR" sz="2400" dirty="0"/>
                  <a:t>ψ</a:t>
                </a:r>
                <a:r>
                  <a:rPr lang="en-US" sz="2400" dirty="0"/>
                  <a:t>y) = </a:t>
                </a:r>
                <a:r>
                  <a:rPr lang="el-GR" sz="2400" dirty="0"/>
                  <a:t>λΦ(</a:t>
                </a:r>
                <a:r>
                  <a:rPr lang="en-US" sz="2400" dirty="0"/>
                  <a:t>x) + </a:t>
                </a:r>
                <a:r>
                  <a:rPr lang="el-GR" sz="2400" dirty="0"/>
                  <a:t>ψΦ(</a:t>
                </a:r>
                <a:r>
                  <a:rPr lang="en-US" sz="2400" dirty="0"/>
                  <a:t>y) </a:t>
                </a:r>
              </a:p>
            </p:txBody>
          </p:sp>
        </mc:Choice>
        <mc:Fallback>
          <p:sp>
            <p:nvSpPr>
              <p:cNvPr id="9" name="TextBox 8">
                <a:extLst>
                  <a:ext uri="{FF2B5EF4-FFF2-40B4-BE49-F238E27FC236}">
                    <a16:creationId xmlns:a16="http://schemas.microsoft.com/office/drawing/2014/main" id="{5EE192B3-0BBF-4211-B112-1A8EE226081F}"/>
                  </a:ext>
                </a:extLst>
              </p:cNvPr>
              <p:cNvSpPr txBox="1">
                <a:spLocks noRot="1" noChangeAspect="1" noMove="1" noResize="1" noEditPoints="1" noAdjustHandles="1" noChangeArrowheads="1" noChangeShapeType="1" noTextEdit="1"/>
              </p:cNvSpPr>
              <p:nvPr/>
            </p:nvSpPr>
            <p:spPr>
              <a:xfrm>
                <a:off x="961501" y="3309450"/>
                <a:ext cx="9031092" cy="461665"/>
              </a:xfrm>
              <a:prstGeom prst="rect">
                <a:avLst/>
              </a:prstGeom>
              <a:blipFill>
                <a:blip r:embed="rId3"/>
                <a:stretch>
                  <a:fillRect l="-1080" t="-13158" r="-1283" b="-2894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00DC36D-8110-40A0-A1C0-95AC9F56AF7C}"/>
              </a:ext>
            </a:extLst>
          </p:cNvPr>
          <p:cNvSpPr txBox="1"/>
          <p:nvPr/>
        </p:nvSpPr>
        <p:spPr>
          <a:xfrm>
            <a:off x="4993869" y="2113935"/>
            <a:ext cx="716973" cy="523220"/>
          </a:xfrm>
          <a:prstGeom prst="rect">
            <a:avLst/>
          </a:prstGeom>
          <a:noFill/>
        </p:spPr>
        <p:txBody>
          <a:bodyPr wrap="square">
            <a:spAutoFit/>
          </a:bodyPr>
          <a:lstStyle/>
          <a:p>
            <a:r>
              <a:rPr lang="en-US" sz="2800" dirty="0"/>
              <a:t>(1)</a:t>
            </a:r>
          </a:p>
        </p:txBody>
      </p:sp>
      <p:sp>
        <p:nvSpPr>
          <p:cNvPr id="13" name="TextBox 12">
            <a:extLst>
              <a:ext uri="{FF2B5EF4-FFF2-40B4-BE49-F238E27FC236}">
                <a16:creationId xmlns:a16="http://schemas.microsoft.com/office/drawing/2014/main" id="{499A680D-20EC-4AA1-91C5-FC6A2B70650C}"/>
              </a:ext>
            </a:extLst>
          </p:cNvPr>
          <p:cNvSpPr txBox="1"/>
          <p:nvPr/>
        </p:nvSpPr>
        <p:spPr>
          <a:xfrm>
            <a:off x="4993869" y="2637155"/>
            <a:ext cx="716973" cy="523220"/>
          </a:xfrm>
          <a:prstGeom prst="rect">
            <a:avLst/>
          </a:prstGeom>
          <a:noFill/>
        </p:spPr>
        <p:txBody>
          <a:bodyPr wrap="square">
            <a:spAutoFit/>
          </a:bodyPr>
          <a:lstStyle/>
          <a:p>
            <a:r>
              <a:rPr lang="en-US" sz="2800" dirty="0"/>
              <a:t>(2)</a:t>
            </a:r>
          </a:p>
        </p:txBody>
      </p:sp>
      <p:sp>
        <p:nvSpPr>
          <p:cNvPr id="15" name="TextBox 14">
            <a:extLst>
              <a:ext uri="{FF2B5EF4-FFF2-40B4-BE49-F238E27FC236}">
                <a16:creationId xmlns:a16="http://schemas.microsoft.com/office/drawing/2014/main" id="{A5A4FE02-C68B-4B2A-A672-34FA13A54870}"/>
              </a:ext>
            </a:extLst>
          </p:cNvPr>
          <p:cNvSpPr txBox="1"/>
          <p:nvPr/>
        </p:nvSpPr>
        <p:spPr>
          <a:xfrm>
            <a:off x="836810" y="4069229"/>
            <a:ext cx="10770179" cy="2062103"/>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vi-VN" sz="2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Definition. </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 mapping 𝜙:</a:t>
            </a:r>
            <a:r>
              <a:rPr kumimoji="0" lang="vi-VN"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𝑉→𝑊 </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is called</a:t>
            </a:r>
            <a:r>
              <a:rPr kumimoji="0" lang="vi-VN"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rPr>
              <a:t>	</a:t>
            </a:r>
            <a:r>
              <a:rPr kumimoji="0" lang="vi-VN" sz="2400" b="0"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Injective</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(one-to-one): If for all 𝑥,𝑦∈</a:t>
            </a:r>
            <a:r>
              <a:rPr kumimoji="0" lang="vi-VN"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𝑉</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𝜙(𝑥)=𝜙(𝑦)  ⟹x=y.</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rPr>
              <a:t>	</a:t>
            </a:r>
            <a:r>
              <a:rPr kumimoji="0" lang="vi-VN" sz="2400" b="0"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Surjective</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(onto): If 𝜙(</a:t>
            </a:r>
            <a:r>
              <a:rPr kumimoji="0" lang="vi-VN"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𝑉</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r>
              <a:rPr kumimoji="0" lang="vi-VN"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𝑊</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meaning every element in </a:t>
            </a:r>
            <a:r>
              <a:rPr kumimoji="0" lang="vi-VN"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𝑊</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has a preimage in </a:t>
            </a:r>
            <a:r>
              <a:rPr kumimoji="0" lang="vi-VN"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𝑉</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rPr>
              <a:t>	</a:t>
            </a:r>
            <a:r>
              <a:rPr kumimoji="0" lang="vi-VN" sz="2400" b="0"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Bijective</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(one-to-one and onto): If 𝜙</a:t>
            </a:r>
            <a:r>
              <a:rPr kumimoji="0" lang="el-GR"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is both injective and surjective</a:t>
            </a:r>
            <a:r>
              <a:rPr kumimoji="0" lang="vi-VN"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74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08833C2-7CEF-40A3-B5AF-08A5DD278180}"/>
                  </a:ext>
                </a:extLst>
              </p:cNvPr>
              <p:cNvSpPr>
                <a:spLocks noGrp="1"/>
              </p:cNvSpPr>
              <p:nvPr>
                <p:ph idx="1"/>
              </p:nvPr>
            </p:nvSpPr>
            <p:spPr/>
            <p:txBody>
              <a:bodyPr/>
              <a:lstStyle/>
              <a:p>
                <a:r>
                  <a:rPr lang="en-US" dirty="0"/>
                  <a:t>The mapping </a:t>
                </a:r>
                <a14:m>
                  <m:oMath xmlns:m="http://schemas.openxmlformats.org/officeDocument/2006/math">
                    <m:r>
                      <m:rPr>
                        <m:sty m:val="p"/>
                      </m:rPr>
                      <a:rPr lang="el-GR" i="1" dirty="0">
                        <a:latin typeface="Cambria Math" panose="02040503050406030204" pitchFamily="18" charset="0"/>
                        <a:ea typeface="Cambria Math" panose="02040503050406030204" pitchFamily="18" charset="0"/>
                      </a:rPr>
                      <m:t>Φ</m:t>
                    </m:r>
                    <m:r>
                      <a:rPr lang="el-GR" i="1" dirty="0">
                        <a:latin typeface="Cambria Math" panose="02040503050406030204" pitchFamily="18" charset="0"/>
                        <a:ea typeface="Cambria Math" panose="02040503050406030204" pitchFamily="18" charset="0"/>
                      </a:rPr>
                      <m:t> </m:t>
                    </m:r>
                  </m:oMath>
                </a14:m>
                <a:r>
                  <a:rPr lang="en-US" dirty="0"/>
                  <a:t>: </a:t>
                </a:r>
                <a14:m>
                  <m:oMath xmlns:m="http://schemas.openxmlformats.org/officeDocument/2006/math">
                    <m:sSup>
                      <m:sSupPr>
                        <m:ctrlPr>
                          <a:rPr lang="en-US" sz="2800" i="1" dirty="0" smtClean="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sz="2800" b="0" i="1" dirty="0" smtClean="0">
                            <a:latin typeface="Cambria Math" panose="02040503050406030204" pitchFamily="18" charset="0"/>
                            <a:ea typeface="Cambria Math" panose="02040503050406030204" pitchFamily="18" charset="0"/>
                          </a:rPr>
                          <m:t>2</m:t>
                        </m:r>
                      </m:sup>
                    </m:sSup>
                  </m:oMath>
                </a14:m>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ℂ</m:t>
                    </m:r>
                  </m:oMath>
                </a14:m>
                <a:r>
                  <a:rPr lang="en-US" dirty="0"/>
                  <a:t>, </a:t>
                </a:r>
                <a14:m>
                  <m:oMath xmlns:m="http://schemas.openxmlformats.org/officeDocument/2006/math">
                    <m:r>
                      <m:rPr>
                        <m:sty m:val="p"/>
                      </m:rPr>
                      <a:rPr lang="el-GR" i="1" dirty="0">
                        <a:latin typeface="Cambria Math" panose="02040503050406030204" pitchFamily="18" charset="0"/>
                        <a:ea typeface="Cambria Math" panose="02040503050406030204" pitchFamily="18" charset="0"/>
                      </a:rPr>
                      <m:t>Φ</m:t>
                    </m:r>
                  </m:oMath>
                </a14:m>
                <a:r>
                  <a:rPr lang="en-US" dirty="0"/>
                  <a:t>(x) =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a14:m>
                <a:r>
                  <a:rPr lang="en-US" dirty="0"/>
                  <a:t> + i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is a homomorphism</a:t>
                </a:r>
              </a:p>
            </p:txBody>
          </p:sp>
        </mc:Choice>
        <mc:Fallback>
          <p:sp>
            <p:nvSpPr>
              <p:cNvPr id="4" name="Content Placeholder 3">
                <a:extLst>
                  <a:ext uri="{FF2B5EF4-FFF2-40B4-BE49-F238E27FC236}">
                    <a16:creationId xmlns:a16="http://schemas.microsoft.com/office/drawing/2014/main" id="{708833C2-7CEF-40A3-B5AF-08A5DD27818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6771D05-0F2B-40B6-A349-D29978871DE6}"/>
              </a:ext>
            </a:extLst>
          </p:cNvPr>
          <p:cNvPicPr>
            <a:picLocks noChangeAspect="1"/>
          </p:cNvPicPr>
          <p:nvPr/>
        </p:nvPicPr>
        <p:blipFill>
          <a:blip r:embed="rId3"/>
          <a:stretch>
            <a:fillRect/>
          </a:stretch>
        </p:blipFill>
        <p:spPr>
          <a:xfrm>
            <a:off x="2044237" y="2435506"/>
            <a:ext cx="7239000" cy="1125947"/>
          </a:xfrm>
          <a:prstGeom prst="rect">
            <a:avLst/>
          </a:prstGeom>
        </p:spPr>
      </p:pic>
      <p:pic>
        <p:nvPicPr>
          <p:cNvPr id="5" name="Picture 4">
            <a:extLst>
              <a:ext uri="{FF2B5EF4-FFF2-40B4-BE49-F238E27FC236}">
                <a16:creationId xmlns:a16="http://schemas.microsoft.com/office/drawing/2014/main" id="{53B8F1B2-1641-44CC-89DD-295C6AA445ED}"/>
              </a:ext>
            </a:extLst>
          </p:cNvPr>
          <p:cNvPicPr>
            <a:picLocks noChangeAspect="1"/>
          </p:cNvPicPr>
          <p:nvPr/>
        </p:nvPicPr>
        <p:blipFill>
          <a:blip r:embed="rId4"/>
          <a:stretch>
            <a:fillRect/>
          </a:stretch>
        </p:blipFill>
        <p:spPr>
          <a:xfrm>
            <a:off x="6647669" y="3531509"/>
            <a:ext cx="2914650" cy="939570"/>
          </a:xfrm>
          <a:prstGeom prst="rect">
            <a:avLst/>
          </a:prstGeom>
        </p:spPr>
      </p:pic>
      <p:pic>
        <p:nvPicPr>
          <p:cNvPr id="9" name="Picture 8">
            <a:extLst>
              <a:ext uri="{FF2B5EF4-FFF2-40B4-BE49-F238E27FC236}">
                <a16:creationId xmlns:a16="http://schemas.microsoft.com/office/drawing/2014/main" id="{F98D0634-54A7-48D4-B7BD-87AA609C44BD}"/>
              </a:ext>
            </a:extLst>
          </p:cNvPr>
          <p:cNvPicPr>
            <a:picLocks noChangeAspect="1"/>
          </p:cNvPicPr>
          <p:nvPr/>
        </p:nvPicPr>
        <p:blipFill>
          <a:blip r:embed="rId5"/>
          <a:stretch>
            <a:fillRect/>
          </a:stretch>
        </p:blipFill>
        <p:spPr>
          <a:xfrm>
            <a:off x="2044237" y="4830460"/>
            <a:ext cx="6162675" cy="939570"/>
          </a:xfrm>
          <a:prstGeom prst="rect">
            <a:avLst/>
          </a:prstGeom>
        </p:spPr>
      </p:pic>
      <p:sp>
        <p:nvSpPr>
          <p:cNvPr id="15" name="Title 1">
            <a:extLst>
              <a:ext uri="{FF2B5EF4-FFF2-40B4-BE49-F238E27FC236}">
                <a16:creationId xmlns:a16="http://schemas.microsoft.com/office/drawing/2014/main" id="{8C1D8D48-9E07-4F40-841F-8BAD2E53FEAB}"/>
              </a:ext>
            </a:extLst>
          </p:cNvPr>
          <p:cNvSpPr txBox="1">
            <a:spLocks noGrp="1"/>
          </p:cNvSpPr>
          <p:nvPr>
            <p:ph type="title"/>
          </p:nvPr>
        </p:nvSpPr>
        <p:spPr>
          <a:xfrm>
            <a:off x="838200" y="365125"/>
            <a:ext cx="10515600" cy="1325563"/>
          </a:xfrm>
          <a:prstGeom prst="rect">
            <a:avLst/>
          </a:prstGeom>
          <a:solidFill>
            <a:srgbClr val="92D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Example(linear mapping/Homomorphism)</a:t>
            </a:r>
          </a:p>
        </p:txBody>
      </p:sp>
    </p:spTree>
    <p:extLst>
      <p:ext uri="{BB962C8B-B14F-4D97-AF65-F5344CB8AC3E}">
        <p14:creationId xmlns:p14="http://schemas.microsoft.com/office/powerpoint/2010/main" val="45758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57A53-8796-4542-8A89-80D71C905624}"/>
              </a:ext>
            </a:extLst>
          </p:cNvPr>
          <p:cNvSpPr>
            <a:spLocks noGrp="1"/>
          </p:cNvSpPr>
          <p:nvPr>
            <p:ph type="title"/>
          </p:nvPr>
        </p:nvSpPr>
        <p:spPr>
          <a:xfrm>
            <a:off x="838199" y="365125"/>
            <a:ext cx="10940933" cy="915035"/>
          </a:xfrm>
          <a:solidFill>
            <a:schemeClr val="accent6">
              <a:lumMod val="60000"/>
              <a:lumOff val="40000"/>
            </a:schemeClr>
          </a:solidFill>
        </p:spPr>
        <p:txBody>
          <a:bodyPr>
            <a:normAutofit/>
          </a:bodyPr>
          <a:lstStyle/>
          <a:p>
            <a:pPr marL="342900" lvl="0" indent="-342900">
              <a:spcBef>
                <a:spcPts val="300"/>
              </a:spcBef>
              <a:spcAft>
                <a:spcPts val="300"/>
              </a:spcAft>
              <a:tabLst>
                <a:tab pos="270510" algn="l"/>
                <a:tab pos="3780790" algn="l"/>
              </a:tabLst>
            </a:pPr>
            <a:r>
              <a:rPr lang="en-US" dirty="0"/>
              <a:t>Basic Notations</a:t>
            </a:r>
          </a:p>
        </p:txBody>
      </p:sp>
      <p:pic>
        <p:nvPicPr>
          <p:cNvPr id="7" name="Content Placeholder 6">
            <a:extLst>
              <a:ext uri="{FF2B5EF4-FFF2-40B4-BE49-F238E27FC236}">
                <a16:creationId xmlns:a16="http://schemas.microsoft.com/office/drawing/2014/main" id="{52E572DB-69C2-4100-BAEF-373530673744}"/>
              </a:ext>
            </a:extLst>
          </p:cNvPr>
          <p:cNvPicPr>
            <a:picLocks noGrp="1" noChangeAspect="1"/>
          </p:cNvPicPr>
          <p:nvPr>
            <p:ph idx="1"/>
          </p:nvPr>
        </p:nvPicPr>
        <p:blipFill>
          <a:blip r:embed="rId2"/>
          <a:stretch>
            <a:fillRect/>
          </a:stretch>
        </p:blipFill>
        <p:spPr>
          <a:xfrm>
            <a:off x="1902229" y="1787236"/>
            <a:ext cx="8387541" cy="4140372"/>
          </a:xfrm>
        </p:spPr>
      </p:pic>
    </p:spTree>
    <p:extLst>
      <p:ext uri="{BB962C8B-B14F-4D97-AF65-F5344CB8AC3E}">
        <p14:creationId xmlns:p14="http://schemas.microsoft.com/office/powerpoint/2010/main" val="4104168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538E73-F31A-4243-B7CD-2F8B08043F89}"/>
              </a:ext>
            </a:extLst>
          </p:cNvPr>
          <p:cNvPicPr>
            <a:picLocks noGrp="1" noChangeAspect="1"/>
          </p:cNvPicPr>
          <p:nvPr>
            <p:ph idx="1"/>
          </p:nvPr>
        </p:nvPicPr>
        <p:blipFill>
          <a:blip r:embed="rId2"/>
          <a:stretch>
            <a:fillRect/>
          </a:stretch>
        </p:blipFill>
        <p:spPr>
          <a:xfrm>
            <a:off x="1002462" y="1909950"/>
            <a:ext cx="9305925" cy="3733800"/>
          </a:xfrm>
        </p:spPr>
      </p:pic>
      <p:sp>
        <p:nvSpPr>
          <p:cNvPr id="6" name="Title 1">
            <a:extLst>
              <a:ext uri="{FF2B5EF4-FFF2-40B4-BE49-F238E27FC236}">
                <a16:creationId xmlns:a16="http://schemas.microsoft.com/office/drawing/2014/main" id="{90A6CF5F-B2B6-4564-AB70-5A0BD67C9B8B}"/>
              </a:ext>
            </a:extLst>
          </p:cNvPr>
          <p:cNvSpPr>
            <a:spLocks noGrp="1"/>
          </p:cNvSpPr>
          <p:nvPr>
            <p:ph type="title"/>
          </p:nvPr>
        </p:nvSpPr>
        <p:spPr>
          <a:xfrm>
            <a:off x="838200" y="365125"/>
            <a:ext cx="10515600" cy="1325563"/>
          </a:xfrm>
          <a:solidFill>
            <a:srgbClr val="92D050"/>
          </a:solidFill>
        </p:spPr>
        <p:txBody>
          <a:bodyPr/>
          <a:lstStyle/>
          <a:p>
            <a:r>
              <a:rPr lang="en-US" dirty="0"/>
              <a:t>Linear Mapping (2)</a:t>
            </a:r>
          </a:p>
        </p:txBody>
      </p:sp>
    </p:spTree>
    <p:extLst>
      <p:ext uri="{BB962C8B-B14F-4D97-AF65-F5344CB8AC3E}">
        <p14:creationId xmlns:p14="http://schemas.microsoft.com/office/powerpoint/2010/main" val="3177085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11C5-65E9-436E-A7D0-27C081D42E73}"/>
              </a:ext>
            </a:extLst>
          </p:cNvPr>
          <p:cNvSpPr>
            <a:spLocks noGrp="1"/>
          </p:cNvSpPr>
          <p:nvPr>
            <p:ph type="title"/>
          </p:nvPr>
        </p:nvSpPr>
        <p:spPr/>
        <p:txBody>
          <a:bodyPr/>
          <a:lstStyle/>
          <a:p>
            <a:r>
              <a:rPr lang="en-US" dirty="0">
                <a:solidFill>
                  <a:srgbClr val="FF0000"/>
                </a:solidFill>
              </a:rPr>
              <a:t>Exercise 1:</a:t>
            </a:r>
          </a:p>
        </p:txBody>
      </p:sp>
      <p:pic>
        <p:nvPicPr>
          <p:cNvPr id="5" name="Content Placeholder 4">
            <a:extLst>
              <a:ext uri="{FF2B5EF4-FFF2-40B4-BE49-F238E27FC236}">
                <a16:creationId xmlns:a16="http://schemas.microsoft.com/office/drawing/2014/main" id="{AAF6CA31-5425-4FA6-AA1B-28B5D8A9E39E}"/>
              </a:ext>
            </a:extLst>
          </p:cNvPr>
          <p:cNvPicPr>
            <a:picLocks noGrp="1" noChangeAspect="1"/>
          </p:cNvPicPr>
          <p:nvPr>
            <p:ph idx="1"/>
          </p:nvPr>
        </p:nvPicPr>
        <p:blipFill>
          <a:blip r:embed="rId2"/>
          <a:stretch>
            <a:fillRect/>
          </a:stretch>
        </p:blipFill>
        <p:spPr>
          <a:xfrm>
            <a:off x="2178108" y="1955518"/>
            <a:ext cx="6572250" cy="2331821"/>
          </a:xfrm>
        </p:spPr>
      </p:pic>
    </p:spTree>
    <p:extLst>
      <p:ext uri="{BB962C8B-B14F-4D97-AF65-F5344CB8AC3E}">
        <p14:creationId xmlns:p14="http://schemas.microsoft.com/office/powerpoint/2010/main" val="1858263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7D2C2-818B-48A4-BFF9-A8E5AE211D15}"/>
              </a:ext>
            </a:extLst>
          </p:cNvPr>
          <p:cNvSpPr>
            <a:spLocks noGrp="1"/>
          </p:cNvSpPr>
          <p:nvPr>
            <p:ph type="title"/>
          </p:nvPr>
        </p:nvSpPr>
        <p:spPr/>
        <p:txBody>
          <a:bodyPr/>
          <a:lstStyle/>
          <a:p>
            <a:r>
              <a:rPr lang="en-US" dirty="0">
                <a:solidFill>
                  <a:srgbClr val="FF0000"/>
                </a:solidFill>
              </a:rPr>
              <a:t>Exercise 2:</a:t>
            </a:r>
            <a:endParaRPr lang="en-US" dirty="0"/>
          </a:p>
        </p:txBody>
      </p:sp>
      <p:pic>
        <p:nvPicPr>
          <p:cNvPr id="5" name="Content Placeholder 4">
            <a:extLst>
              <a:ext uri="{FF2B5EF4-FFF2-40B4-BE49-F238E27FC236}">
                <a16:creationId xmlns:a16="http://schemas.microsoft.com/office/drawing/2014/main" id="{EED592FB-309B-48AE-B6B8-38A93025BCF3}"/>
              </a:ext>
            </a:extLst>
          </p:cNvPr>
          <p:cNvPicPr>
            <a:picLocks noGrp="1" noChangeAspect="1"/>
          </p:cNvPicPr>
          <p:nvPr>
            <p:ph idx="1"/>
          </p:nvPr>
        </p:nvPicPr>
        <p:blipFill>
          <a:blip r:embed="rId2"/>
          <a:stretch>
            <a:fillRect/>
          </a:stretch>
        </p:blipFill>
        <p:spPr>
          <a:xfrm>
            <a:off x="2061211" y="1839032"/>
            <a:ext cx="6972300" cy="2001448"/>
          </a:xfrm>
        </p:spPr>
      </p:pic>
      <p:sp>
        <p:nvSpPr>
          <p:cNvPr id="7" name="TextBox 6">
            <a:extLst>
              <a:ext uri="{FF2B5EF4-FFF2-40B4-BE49-F238E27FC236}">
                <a16:creationId xmlns:a16="http://schemas.microsoft.com/office/drawing/2014/main" id="{4723EBD5-3524-4682-B399-41080F75454D}"/>
              </a:ext>
            </a:extLst>
          </p:cNvPr>
          <p:cNvSpPr txBox="1"/>
          <p:nvPr/>
        </p:nvSpPr>
        <p:spPr>
          <a:xfrm>
            <a:off x="1918161" y="4358240"/>
            <a:ext cx="6097384" cy="584775"/>
          </a:xfrm>
          <a:prstGeom prst="rect">
            <a:avLst/>
          </a:prstGeom>
          <a:noFill/>
        </p:spPr>
        <p:txBody>
          <a:bodyPr wrap="square">
            <a:spAutoFit/>
          </a:bodyPr>
          <a:lstStyle/>
          <a:p>
            <a:r>
              <a:rPr lang="en-US" sz="3200" dirty="0">
                <a:solidFill>
                  <a:srgbClr val="FF0000"/>
                </a:solidFill>
                <a:latin typeface="Times New Roman" panose="02020603050405020304" pitchFamily="18" charset="0"/>
                <a:cs typeface="Times New Roman" panose="02020603050405020304" pitchFamily="18" charset="0"/>
              </a:rPr>
              <a:t>Proof: </a:t>
            </a:r>
            <a:r>
              <a:rPr lang="en-US" sz="3200" i="1" dirty="0">
                <a:solidFill>
                  <a:srgbClr val="FF0000"/>
                </a:solidFill>
                <a:latin typeface="Times New Roman" panose="02020603050405020304" pitchFamily="18" charset="0"/>
                <a:cs typeface="Times New Roman" panose="02020603050405020304" pitchFamily="18" charset="0"/>
              </a:rPr>
              <a:t>T</a:t>
            </a:r>
            <a:r>
              <a:rPr lang="en-US" sz="3200" dirty="0">
                <a:solidFill>
                  <a:srgbClr val="FF0000"/>
                </a:solidFill>
                <a:latin typeface="Times New Roman" panose="02020603050405020304" pitchFamily="18" charset="0"/>
                <a:cs typeface="Times New Roman" panose="02020603050405020304" pitchFamily="18" charset="0"/>
              </a:rPr>
              <a:t> is an isomorphism</a:t>
            </a:r>
          </a:p>
        </p:txBody>
      </p:sp>
    </p:spTree>
    <p:extLst>
      <p:ext uri="{BB962C8B-B14F-4D97-AF65-F5344CB8AC3E}">
        <p14:creationId xmlns:p14="http://schemas.microsoft.com/office/powerpoint/2010/main" val="28885076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EBFB7-4CB3-4595-8B64-D34FB4091095}"/>
              </a:ext>
            </a:extLst>
          </p:cNvPr>
          <p:cNvSpPr>
            <a:spLocks noGrp="1"/>
          </p:cNvSpPr>
          <p:nvPr>
            <p:ph type="title"/>
          </p:nvPr>
        </p:nvSpPr>
        <p:spPr>
          <a:xfrm>
            <a:off x="705197" y="173933"/>
            <a:ext cx="10515600" cy="840220"/>
          </a:xfrm>
          <a:solidFill>
            <a:srgbClr val="92D050"/>
          </a:solidFill>
        </p:spPr>
        <p:txBody>
          <a:bodyPr/>
          <a:lstStyle/>
          <a:p>
            <a:r>
              <a:rPr lang="en-US" dirty="0"/>
              <a:t>Coordinates</a:t>
            </a:r>
          </a:p>
        </p:txBody>
      </p:sp>
      <p:sp>
        <p:nvSpPr>
          <p:cNvPr id="3" name="Content Placeholder 2">
            <a:extLst>
              <a:ext uri="{FF2B5EF4-FFF2-40B4-BE49-F238E27FC236}">
                <a16:creationId xmlns:a16="http://schemas.microsoft.com/office/drawing/2014/main" id="{3EF3878B-6F08-42B2-869C-63E4B3113391}"/>
              </a:ext>
            </a:extLst>
          </p:cNvPr>
          <p:cNvSpPr>
            <a:spLocks noGrp="1"/>
          </p:cNvSpPr>
          <p:nvPr>
            <p:ph idx="1"/>
          </p:nvPr>
        </p:nvSpPr>
        <p:spPr>
          <a:xfrm>
            <a:off x="705197" y="1253331"/>
            <a:ext cx="10515600" cy="4351338"/>
          </a:xfrm>
        </p:spPr>
        <p:txBody>
          <a:bodyPr/>
          <a:lstStyle/>
          <a:p>
            <a:r>
              <a:rPr lang="en-US" dirty="0"/>
              <a:t>A basis defines a coordinate system.</a:t>
            </a:r>
          </a:p>
          <a:p>
            <a:endParaRPr lang="en-US" dirty="0"/>
          </a:p>
        </p:txBody>
      </p:sp>
      <p:pic>
        <p:nvPicPr>
          <p:cNvPr id="5" name="Picture 4">
            <a:extLst>
              <a:ext uri="{FF2B5EF4-FFF2-40B4-BE49-F238E27FC236}">
                <a16:creationId xmlns:a16="http://schemas.microsoft.com/office/drawing/2014/main" id="{4024B00E-76BA-4C86-9DF8-7D83FF836286}"/>
              </a:ext>
            </a:extLst>
          </p:cNvPr>
          <p:cNvPicPr>
            <a:picLocks noChangeAspect="1"/>
          </p:cNvPicPr>
          <p:nvPr/>
        </p:nvPicPr>
        <p:blipFill>
          <a:blip r:embed="rId2"/>
          <a:stretch>
            <a:fillRect/>
          </a:stretch>
        </p:blipFill>
        <p:spPr>
          <a:xfrm>
            <a:off x="647007" y="1770611"/>
            <a:ext cx="9915525" cy="3200400"/>
          </a:xfrm>
          <a:prstGeom prst="rect">
            <a:avLst/>
          </a:prstGeom>
        </p:spPr>
      </p:pic>
      <p:pic>
        <p:nvPicPr>
          <p:cNvPr id="7" name="Picture 6">
            <a:extLst>
              <a:ext uri="{FF2B5EF4-FFF2-40B4-BE49-F238E27FC236}">
                <a16:creationId xmlns:a16="http://schemas.microsoft.com/office/drawing/2014/main" id="{2D883D3D-32B1-4AFE-AE26-5FBD8CD719ED}"/>
              </a:ext>
            </a:extLst>
          </p:cNvPr>
          <p:cNvPicPr>
            <a:picLocks noChangeAspect="1"/>
          </p:cNvPicPr>
          <p:nvPr/>
        </p:nvPicPr>
        <p:blipFill>
          <a:blip r:embed="rId3"/>
          <a:stretch>
            <a:fillRect/>
          </a:stretch>
        </p:blipFill>
        <p:spPr>
          <a:xfrm>
            <a:off x="5853806" y="4201589"/>
            <a:ext cx="5549872" cy="2256899"/>
          </a:xfrm>
          <a:prstGeom prst="rect">
            <a:avLst/>
          </a:prstGeom>
        </p:spPr>
      </p:pic>
    </p:spTree>
    <p:extLst>
      <p:ext uri="{BB962C8B-B14F-4D97-AF65-F5344CB8AC3E}">
        <p14:creationId xmlns:p14="http://schemas.microsoft.com/office/powerpoint/2010/main" val="1270099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AB1F-BA02-4D08-BBC2-C57A36B1EF74}"/>
              </a:ext>
            </a:extLst>
          </p:cNvPr>
          <p:cNvSpPr>
            <a:spLocks noGrp="1"/>
          </p:cNvSpPr>
          <p:nvPr>
            <p:ph type="title"/>
          </p:nvPr>
        </p:nvSpPr>
        <p:spPr>
          <a:xfrm>
            <a:off x="838200" y="365126"/>
            <a:ext cx="10515600" cy="840220"/>
          </a:xfrm>
          <a:solidFill>
            <a:srgbClr val="92D050"/>
          </a:solidFill>
        </p:spPr>
        <p:txBody>
          <a:bodyPr/>
          <a:lstStyle/>
          <a:p>
            <a:r>
              <a:rPr lang="en-US" dirty="0"/>
              <a:t>Basis Change</a:t>
            </a:r>
          </a:p>
        </p:txBody>
      </p:sp>
      <p:pic>
        <p:nvPicPr>
          <p:cNvPr id="9" name="Content Placeholder 8">
            <a:extLst>
              <a:ext uri="{FF2B5EF4-FFF2-40B4-BE49-F238E27FC236}">
                <a16:creationId xmlns:a16="http://schemas.microsoft.com/office/drawing/2014/main" id="{1BC9558A-347A-4709-AB8E-2819878C48A2}"/>
              </a:ext>
            </a:extLst>
          </p:cNvPr>
          <p:cNvPicPr>
            <a:picLocks noGrp="1" noChangeAspect="1"/>
          </p:cNvPicPr>
          <p:nvPr>
            <p:ph idx="1"/>
          </p:nvPr>
        </p:nvPicPr>
        <p:blipFill>
          <a:blip r:embed="rId2"/>
          <a:stretch>
            <a:fillRect/>
          </a:stretch>
        </p:blipFill>
        <p:spPr>
          <a:xfrm>
            <a:off x="927994" y="1645921"/>
            <a:ext cx="10161184" cy="1522196"/>
          </a:xfrm>
        </p:spPr>
      </p:pic>
      <p:pic>
        <p:nvPicPr>
          <p:cNvPr id="11" name="Picture 10">
            <a:extLst>
              <a:ext uri="{FF2B5EF4-FFF2-40B4-BE49-F238E27FC236}">
                <a16:creationId xmlns:a16="http://schemas.microsoft.com/office/drawing/2014/main" id="{029F368C-F0D5-41BF-BEC3-4A51C037D9B7}"/>
              </a:ext>
            </a:extLst>
          </p:cNvPr>
          <p:cNvPicPr>
            <a:picLocks noChangeAspect="1"/>
          </p:cNvPicPr>
          <p:nvPr/>
        </p:nvPicPr>
        <p:blipFill>
          <a:blip r:embed="rId3"/>
          <a:stretch>
            <a:fillRect/>
          </a:stretch>
        </p:blipFill>
        <p:spPr>
          <a:xfrm>
            <a:off x="1091825" y="3689884"/>
            <a:ext cx="8102052" cy="2174037"/>
          </a:xfrm>
          <a:prstGeom prst="rect">
            <a:avLst/>
          </a:prstGeom>
        </p:spPr>
      </p:pic>
    </p:spTree>
    <p:extLst>
      <p:ext uri="{BB962C8B-B14F-4D97-AF65-F5344CB8AC3E}">
        <p14:creationId xmlns:p14="http://schemas.microsoft.com/office/powerpoint/2010/main" val="175820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8D01-708A-44EF-B670-DEEB54A62BD5}"/>
              </a:ext>
            </a:extLst>
          </p:cNvPr>
          <p:cNvSpPr>
            <a:spLocks noGrp="1"/>
          </p:cNvSpPr>
          <p:nvPr>
            <p:ph type="title"/>
          </p:nvPr>
        </p:nvSpPr>
        <p:spPr>
          <a:xfrm>
            <a:off x="838200" y="365125"/>
            <a:ext cx="10515600" cy="823595"/>
          </a:xfrm>
          <a:solidFill>
            <a:srgbClr val="92D050"/>
          </a:solidFill>
        </p:spPr>
        <p:txBody>
          <a:bodyPr/>
          <a:lstStyle/>
          <a:p>
            <a:r>
              <a:rPr lang="en-US" dirty="0"/>
              <a:t>Example</a:t>
            </a:r>
          </a:p>
        </p:txBody>
      </p:sp>
      <p:pic>
        <p:nvPicPr>
          <p:cNvPr id="5" name="Content Placeholder 4">
            <a:extLst>
              <a:ext uri="{FF2B5EF4-FFF2-40B4-BE49-F238E27FC236}">
                <a16:creationId xmlns:a16="http://schemas.microsoft.com/office/drawing/2014/main" id="{422AA73D-051B-449F-ACFE-4245BDE2B9F1}"/>
              </a:ext>
            </a:extLst>
          </p:cNvPr>
          <p:cNvPicPr>
            <a:picLocks noGrp="1" noChangeAspect="1"/>
          </p:cNvPicPr>
          <p:nvPr>
            <p:ph idx="1"/>
          </p:nvPr>
        </p:nvPicPr>
        <p:blipFill>
          <a:blip r:embed="rId2"/>
          <a:stretch>
            <a:fillRect/>
          </a:stretch>
        </p:blipFill>
        <p:spPr>
          <a:xfrm>
            <a:off x="1622193" y="1813488"/>
            <a:ext cx="8112010" cy="3581472"/>
          </a:xfrm>
        </p:spPr>
      </p:pic>
    </p:spTree>
    <p:extLst>
      <p:ext uri="{BB962C8B-B14F-4D97-AF65-F5344CB8AC3E}">
        <p14:creationId xmlns:p14="http://schemas.microsoft.com/office/powerpoint/2010/main" val="22537391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F6E7-E9F6-4B97-B6D6-56FB46BE374A}"/>
              </a:ext>
            </a:extLst>
          </p:cNvPr>
          <p:cNvSpPr>
            <a:spLocks noGrp="1"/>
          </p:cNvSpPr>
          <p:nvPr>
            <p:ph type="title"/>
          </p:nvPr>
        </p:nvSpPr>
        <p:spPr>
          <a:xfrm>
            <a:off x="838200" y="365126"/>
            <a:ext cx="10515600" cy="856846"/>
          </a:xfrm>
          <a:solidFill>
            <a:srgbClr val="92D050"/>
          </a:solidFill>
        </p:spPr>
        <p:txBody>
          <a:bodyPr/>
          <a:lstStyle/>
          <a:p>
            <a:r>
              <a:rPr lang="en-US" dirty="0"/>
              <a:t>Transformation Matrix</a:t>
            </a:r>
          </a:p>
        </p:txBody>
      </p:sp>
      <p:pic>
        <p:nvPicPr>
          <p:cNvPr id="5" name="Content Placeholder 4">
            <a:extLst>
              <a:ext uri="{FF2B5EF4-FFF2-40B4-BE49-F238E27FC236}">
                <a16:creationId xmlns:a16="http://schemas.microsoft.com/office/drawing/2014/main" id="{D0B55200-3FD0-409D-B306-BD3A56D11C21}"/>
              </a:ext>
            </a:extLst>
          </p:cNvPr>
          <p:cNvPicPr>
            <a:picLocks noGrp="1" noChangeAspect="1"/>
          </p:cNvPicPr>
          <p:nvPr>
            <p:ph idx="1"/>
          </p:nvPr>
        </p:nvPicPr>
        <p:blipFill>
          <a:blip r:embed="rId2"/>
          <a:stretch>
            <a:fillRect/>
          </a:stretch>
        </p:blipFill>
        <p:spPr>
          <a:xfrm>
            <a:off x="1080308" y="1431275"/>
            <a:ext cx="10273492" cy="1386739"/>
          </a:xfrm>
        </p:spPr>
      </p:pic>
      <p:pic>
        <p:nvPicPr>
          <p:cNvPr id="7" name="Picture 6">
            <a:extLst>
              <a:ext uri="{FF2B5EF4-FFF2-40B4-BE49-F238E27FC236}">
                <a16:creationId xmlns:a16="http://schemas.microsoft.com/office/drawing/2014/main" id="{370B8252-D6BE-4C4D-B850-05A3C963D3B5}"/>
              </a:ext>
            </a:extLst>
          </p:cNvPr>
          <p:cNvPicPr>
            <a:picLocks noChangeAspect="1"/>
          </p:cNvPicPr>
          <p:nvPr/>
        </p:nvPicPr>
        <p:blipFill>
          <a:blip r:embed="rId3"/>
          <a:stretch>
            <a:fillRect/>
          </a:stretch>
        </p:blipFill>
        <p:spPr>
          <a:xfrm>
            <a:off x="2633056" y="3027317"/>
            <a:ext cx="5895802" cy="1386738"/>
          </a:xfrm>
          <a:prstGeom prst="rect">
            <a:avLst/>
          </a:prstGeom>
        </p:spPr>
      </p:pic>
      <p:pic>
        <p:nvPicPr>
          <p:cNvPr id="9" name="Picture 8">
            <a:extLst>
              <a:ext uri="{FF2B5EF4-FFF2-40B4-BE49-F238E27FC236}">
                <a16:creationId xmlns:a16="http://schemas.microsoft.com/office/drawing/2014/main" id="{F4122C15-F189-4260-BF38-A29621A10371}"/>
              </a:ext>
            </a:extLst>
          </p:cNvPr>
          <p:cNvPicPr>
            <a:picLocks noChangeAspect="1"/>
          </p:cNvPicPr>
          <p:nvPr/>
        </p:nvPicPr>
        <p:blipFill>
          <a:blip r:embed="rId4"/>
          <a:stretch>
            <a:fillRect/>
          </a:stretch>
        </p:blipFill>
        <p:spPr>
          <a:xfrm>
            <a:off x="5253384" y="4355782"/>
            <a:ext cx="5076825" cy="1438275"/>
          </a:xfrm>
          <a:prstGeom prst="rect">
            <a:avLst/>
          </a:prstGeom>
        </p:spPr>
      </p:pic>
      <p:pic>
        <p:nvPicPr>
          <p:cNvPr id="11" name="Picture 10">
            <a:extLst>
              <a:ext uri="{FF2B5EF4-FFF2-40B4-BE49-F238E27FC236}">
                <a16:creationId xmlns:a16="http://schemas.microsoft.com/office/drawing/2014/main" id="{DA2F94B2-A1D3-46C7-8BFB-116AC54A16EA}"/>
              </a:ext>
            </a:extLst>
          </p:cNvPr>
          <p:cNvPicPr>
            <a:picLocks noChangeAspect="1"/>
          </p:cNvPicPr>
          <p:nvPr/>
        </p:nvPicPr>
        <p:blipFill>
          <a:blip r:embed="rId5"/>
          <a:stretch>
            <a:fillRect/>
          </a:stretch>
        </p:blipFill>
        <p:spPr>
          <a:xfrm>
            <a:off x="1005494" y="5794057"/>
            <a:ext cx="8254885" cy="823352"/>
          </a:xfrm>
          <a:prstGeom prst="rect">
            <a:avLst/>
          </a:prstGeom>
        </p:spPr>
      </p:pic>
    </p:spTree>
    <p:extLst>
      <p:ext uri="{BB962C8B-B14F-4D97-AF65-F5344CB8AC3E}">
        <p14:creationId xmlns:p14="http://schemas.microsoft.com/office/powerpoint/2010/main" val="311118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11CBE-AC22-4FB8-8B34-AA4B9CC28B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AD5C32-CC51-40A9-AB85-BBC6F3D7BEA4}"/>
              </a:ext>
            </a:extLst>
          </p:cNvPr>
          <p:cNvPicPr>
            <a:picLocks noGrp="1" noChangeAspect="1"/>
          </p:cNvPicPr>
          <p:nvPr>
            <p:ph idx="1"/>
          </p:nvPr>
        </p:nvPicPr>
        <p:blipFill>
          <a:blip r:embed="rId2"/>
          <a:stretch>
            <a:fillRect/>
          </a:stretch>
        </p:blipFill>
        <p:spPr>
          <a:xfrm>
            <a:off x="1055370" y="1853406"/>
            <a:ext cx="10081260" cy="931358"/>
          </a:xfrm>
        </p:spPr>
      </p:pic>
      <p:pic>
        <p:nvPicPr>
          <p:cNvPr id="7" name="Picture 6">
            <a:extLst>
              <a:ext uri="{FF2B5EF4-FFF2-40B4-BE49-F238E27FC236}">
                <a16:creationId xmlns:a16="http://schemas.microsoft.com/office/drawing/2014/main" id="{4DC009AB-2D2C-4B68-945E-D47FADAFD334}"/>
              </a:ext>
            </a:extLst>
          </p:cNvPr>
          <p:cNvPicPr>
            <a:picLocks noChangeAspect="1"/>
          </p:cNvPicPr>
          <p:nvPr/>
        </p:nvPicPr>
        <p:blipFill>
          <a:blip r:embed="rId3"/>
          <a:stretch>
            <a:fillRect/>
          </a:stretch>
        </p:blipFill>
        <p:spPr>
          <a:xfrm>
            <a:off x="4286250" y="2819400"/>
            <a:ext cx="3619500" cy="1219200"/>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D9CF6D0-6CB6-4219-B468-E99A1FC9F43C}"/>
                  </a:ext>
                </a:extLst>
              </p:cNvPr>
              <p:cNvSpPr txBox="1"/>
              <p:nvPr/>
            </p:nvSpPr>
            <p:spPr>
              <a:xfrm>
                <a:off x="746069" y="4214243"/>
                <a:ext cx="10451176" cy="975588"/>
              </a:xfrm>
              <a:prstGeom prst="rect">
                <a:avLst/>
              </a:prstGeom>
              <a:noFill/>
            </p:spPr>
            <p:txBody>
              <a:bodyPr wrap="square">
                <a:spAutoFit/>
              </a:bodyPr>
              <a:lstStyle/>
              <a:p>
                <a:r>
                  <a:rPr lang="en-US" sz="2800" dirty="0"/>
                  <a:t>The transformation matrix </a:t>
                </a:r>
                <a14:m>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𝐴</m:t>
                        </m:r>
                      </m:e>
                      <m:sub>
                        <m:r>
                          <m:rPr>
                            <m:sty m:val="p"/>
                          </m:rPr>
                          <a:rPr lang="en-US" sz="2800" dirty="0">
                            <a:latin typeface="Cambria Math" panose="02040503050406030204" pitchFamily="18" charset="0"/>
                          </a:rPr>
                          <m:t>Φ</m:t>
                        </m:r>
                      </m:sub>
                    </m:sSub>
                  </m:oMath>
                </a14:m>
                <a:r>
                  <a:rPr lang="en-US" sz="2800" dirty="0"/>
                  <a:t> with respect to B and C satisfies Φ(</a:t>
                </a:r>
                <a14:m>
                  <m:oMath xmlns:m="http://schemas.openxmlformats.org/officeDocument/2006/math">
                    <m:sSub>
                      <m:sSubPr>
                        <m:ctrlPr>
                          <a:rPr lang="en-US" sz="2800" i="1" dirty="0">
                            <a:latin typeface="Cambria Math" panose="02040503050406030204" pitchFamily="18" charset="0"/>
                          </a:rPr>
                        </m:ctrlPr>
                      </m:sSubPr>
                      <m:e>
                        <m:r>
                          <a:rPr lang="en-US" sz="2800" b="0" i="1" dirty="0" smtClean="0">
                            <a:latin typeface="Cambria Math" panose="02040503050406030204" pitchFamily="18" charset="0"/>
                          </a:rPr>
                          <m:t>𝑏</m:t>
                        </m:r>
                      </m:e>
                      <m:sub>
                        <m:r>
                          <m:rPr>
                            <m:sty m:val="p"/>
                          </m:rPr>
                          <a:rPr lang="en-US" sz="2800" b="0" i="0" dirty="0" smtClean="0">
                            <a:latin typeface="Cambria Math" panose="02040503050406030204" pitchFamily="18" charset="0"/>
                          </a:rPr>
                          <m:t>k</m:t>
                        </m:r>
                      </m:sub>
                    </m:sSub>
                  </m:oMath>
                </a14:m>
                <a:r>
                  <a:rPr lang="en-US" sz="2800" dirty="0"/>
                  <a:t> ) </a:t>
                </a:r>
                <a14:m>
                  <m:oMath xmlns:m="http://schemas.openxmlformats.org/officeDocument/2006/math">
                    <m:nary>
                      <m:naryPr>
                        <m:chr m:val="∑"/>
                        <m:ctrlPr>
                          <a:rPr lang="en-US" sz="280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4</m:t>
                        </m:r>
                      </m:sup>
                      <m:e>
                        <m:sSub>
                          <m:sSubPr>
                            <m:ctrlPr>
                              <a:rPr lang="en-US" sz="2800" i="1" dirty="0">
                                <a:latin typeface="Cambria Math" panose="02040503050406030204" pitchFamily="18" charset="0"/>
                              </a:rPr>
                            </m:ctrlPr>
                          </m:sSubPr>
                          <m:e>
                            <m:r>
                              <a:rPr lang="en-US" sz="2800" i="1" dirty="0" smtClean="0">
                                <a:latin typeface="Cambria Math" panose="02040503050406030204" pitchFamily="18" charset="0"/>
                                <a:ea typeface="Cambria Math" panose="02040503050406030204" pitchFamily="18" charset="0"/>
                              </a:rPr>
                              <m:t>𝛼</m:t>
                            </m:r>
                          </m:e>
                          <m:sub>
                            <m:r>
                              <m:rPr>
                                <m:sty m:val="p"/>
                              </m:rPr>
                              <a:rPr lang="en-US" sz="2800" b="0" i="0" dirty="0" smtClean="0">
                                <a:latin typeface="Cambria Math" panose="02040503050406030204" pitchFamily="18" charset="0"/>
                              </a:rPr>
                              <m:t>i</m:t>
                            </m:r>
                            <m:r>
                              <m:rPr>
                                <m:sty m:val="p"/>
                              </m:rPr>
                              <a:rPr lang="en-US" sz="2800" dirty="0">
                                <a:latin typeface="Cambria Math" panose="02040503050406030204" pitchFamily="18" charset="0"/>
                              </a:rPr>
                              <m:t>k</m:t>
                            </m:r>
                          </m:sub>
                        </m:sSub>
                        <m:sSub>
                          <m:sSubPr>
                            <m:ctrlPr>
                              <a:rPr lang="en-US" sz="2800" i="1" dirty="0">
                                <a:latin typeface="Cambria Math" panose="02040503050406030204" pitchFamily="18" charset="0"/>
                              </a:rPr>
                            </m:ctrlPr>
                          </m:sSubPr>
                          <m:e>
                            <m:r>
                              <a:rPr lang="en-US" sz="2800" b="0" i="1" dirty="0" smtClean="0">
                                <a:latin typeface="Cambria Math" panose="02040503050406030204" pitchFamily="18" charset="0"/>
                                <a:ea typeface="Cambria Math" panose="02040503050406030204" pitchFamily="18" charset="0"/>
                              </a:rPr>
                              <m:t>𝑐</m:t>
                            </m:r>
                          </m:e>
                          <m:sub>
                            <m:r>
                              <m:rPr>
                                <m:sty m:val="p"/>
                              </m:rPr>
                              <a:rPr lang="en-US" sz="2800" dirty="0">
                                <a:latin typeface="Cambria Math" panose="02040503050406030204" pitchFamily="18" charset="0"/>
                              </a:rPr>
                              <m:t>k</m:t>
                            </m:r>
                          </m:sub>
                        </m:sSub>
                      </m:e>
                    </m:nary>
                  </m:oMath>
                </a14:m>
                <a:r>
                  <a:rPr lang="en-US" sz="2800" dirty="0"/>
                  <a:t>, for k = 1, . . . , 3 and is given as</a:t>
                </a:r>
              </a:p>
            </p:txBody>
          </p:sp>
        </mc:Choice>
        <mc:Fallback>
          <p:sp>
            <p:nvSpPr>
              <p:cNvPr id="9" name="TextBox 8">
                <a:extLst>
                  <a:ext uri="{FF2B5EF4-FFF2-40B4-BE49-F238E27FC236}">
                    <a16:creationId xmlns:a16="http://schemas.microsoft.com/office/drawing/2014/main" id="{FD9CF6D0-6CB6-4219-B468-E99A1FC9F43C}"/>
                  </a:ext>
                </a:extLst>
              </p:cNvPr>
              <p:cNvSpPr txBox="1">
                <a:spLocks noRot="1" noChangeAspect="1" noMove="1" noResize="1" noEditPoints="1" noAdjustHandles="1" noChangeArrowheads="1" noChangeShapeType="1" noTextEdit="1"/>
              </p:cNvSpPr>
              <p:nvPr/>
            </p:nvSpPr>
            <p:spPr>
              <a:xfrm>
                <a:off x="746069" y="4214243"/>
                <a:ext cx="10451176" cy="975588"/>
              </a:xfrm>
              <a:prstGeom prst="rect">
                <a:avLst/>
              </a:prstGeom>
              <a:blipFill>
                <a:blip r:embed="rId4"/>
                <a:stretch>
                  <a:fillRect l="-1166" t="-5625" b="-1687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0C05AE1-EC0B-4764-842A-1B03A2B6DB81}"/>
              </a:ext>
            </a:extLst>
          </p:cNvPr>
          <p:cNvPicPr>
            <a:picLocks noChangeAspect="1"/>
          </p:cNvPicPr>
          <p:nvPr/>
        </p:nvPicPr>
        <p:blipFill>
          <a:blip r:embed="rId5"/>
          <a:stretch>
            <a:fillRect/>
          </a:stretch>
        </p:blipFill>
        <p:spPr>
          <a:xfrm>
            <a:off x="3992706" y="5239051"/>
            <a:ext cx="3790950" cy="1428750"/>
          </a:xfrm>
          <a:prstGeom prst="rect">
            <a:avLst/>
          </a:prstGeom>
        </p:spPr>
      </p:pic>
    </p:spTree>
    <p:extLst>
      <p:ext uri="{BB962C8B-B14F-4D97-AF65-F5344CB8AC3E}">
        <p14:creationId xmlns:p14="http://schemas.microsoft.com/office/powerpoint/2010/main" val="2539647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0463F-E537-432C-8F2B-447E3A627D0E}"/>
              </a:ext>
            </a:extLst>
          </p:cNvPr>
          <p:cNvSpPr>
            <a:spLocks noGrp="1"/>
          </p:cNvSpPr>
          <p:nvPr>
            <p:ph type="title"/>
          </p:nvPr>
        </p:nvSpPr>
        <p:spPr>
          <a:solidFill>
            <a:srgbClr val="92D050"/>
          </a:solidFill>
        </p:spPr>
        <p:txBody>
          <a:bodyPr/>
          <a:lstStyle/>
          <a:p>
            <a:r>
              <a:rPr lang="en-US" b="1" dirty="0"/>
              <a:t>What is Linear Algebra?</a:t>
            </a:r>
          </a:p>
        </p:txBody>
      </p:sp>
      <p:sp>
        <p:nvSpPr>
          <p:cNvPr id="3" name="Content Placeholder 2">
            <a:extLst>
              <a:ext uri="{FF2B5EF4-FFF2-40B4-BE49-F238E27FC236}">
                <a16:creationId xmlns:a16="http://schemas.microsoft.com/office/drawing/2014/main" id="{70DF3540-6E40-4BA6-85EE-9ACB07940094}"/>
              </a:ext>
            </a:extLst>
          </p:cNvPr>
          <p:cNvSpPr>
            <a:spLocks noGrp="1"/>
          </p:cNvSpPr>
          <p:nvPr>
            <p:ph idx="1"/>
          </p:nvPr>
        </p:nvSpPr>
        <p:spPr/>
        <p:txBody>
          <a:bodyPr>
            <a:normAutofit/>
          </a:bodyPr>
          <a:lstStyle/>
          <a:p>
            <a:pPr algn="just"/>
            <a:r>
              <a:rPr lang="en-US" sz="3200" dirty="0"/>
              <a:t>Linear Algebra is a branch of mathematics that focuses on the study of vectors, vector spaces, linear transformations, and systems of linear equations. It provides tools and techniques for analyzing and solving problems involving linear relationships</a:t>
            </a:r>
          </a:p>
        </p:txBody>
      </p:sp>
    </p:spTree>
    <p:extLst>
      <p:ext uri="{BB962C8B-B14F-4D97-AF65-F5344CB8AC3E}">
        <p14:creationId xmlns:p14="http://schemas.microsoft.com/office/powerpoint/2010/main" val="370790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EC29-3539-44EE-9B0A-5C793C8EF03F}"/>
              </a:ext>
            </a:extLst>
          </p:cNvPr>
          <p:cNvSpPr>
            <a:spLocks noGrp="1"/>
          </p:cNvSpPr>
          <p:nvPr>
            <p:ph type="title"/>
          </p:nvPr>
        </p:nvSpPr>
        <p:spPr>
          <a:xfrm>
            <a:off x="906086" y="365125"/>
            <a:ext cx="10447713" cy="1325563"/>
          </a:xfrm>
          <a:solidFill>
            <a:schemeClr val="accent6">
              <a:lumMod val="60000"/>
              <a:lumOff val="40000"/>
            </a:schemeClr>
          </a:solidFill>
        </p:spPr>
        <p:txBody>
          <a:bodyPr/>
          <a:lstStyle/>
          <a:p>
            <a:r>
              <a:rPr lang="en-US" b="1" dirty="0"/>
              <a:t>LINEAR ALGEBRA</a:t>
            </a:r>
          </a:p>
        </p:txBody>
      </p:sp>
      <p:sp>
        <p:nvSpPr>
          <p:cNvPr id="3" name="Content Placeholder 2">
            <a:extLst>
              <a:ext uri="{FF2B5EF4-FFF2-40B4-BE49-F238E27FC236}">
                <a16:creationId xmlns:a16="http://schemas.microsoft.com/office/drawing/2014/main" id="{F6FE34EF-5879-4BD4-94D5-857B482CC622}"/>
              </a:ext>
            </a:extLst>
          </p:cNvPr>
          <p:cNvSpPr>
            <a:spLocks noGrp="1"/>
          </p:cNvSpPr>
          <p:nvPr>
            <p:ph idx="1"/>
          </p:nvPr>
        </p:nvSpPr>
        <p:spPr>
          <a:xfrm>
            <a:off x="838200" y="1792374"/>
            <a:ext cx="10515599" cy="4351338"/>
          </a:xfrm>
        </p:spPr>
        <p:txBody>
          <a:bodyPr>
            <a:normAutofit/>
          </a:bodyPr>
          <a:lstStyle/>
          <a:p>
            <a:r>
              <a:rPr lang="en-US" sz="3200" dirty="0">
                <a:latin typeface="Arial" panose="020B0604020202020204" pitchFamily="34" charset="0"/>
                <a:cs typeface="Arial" panose="020B0604020202020204" pitchFamily="34" charset="0"/>
              </a:rPr>
              <a:t>Algebra: a set of objects and a set of rules or operations to manipulate those objects</a:t>
            </a:r>
          </a:p>
          <a:p>
            <a:r>
              <a:rPr lang="en-US" sz="3200" dirty="0">
                <a:latin typeface="Arial" panose="020B0604020202020204" pitchFamily="34" charset="0"/>
                <a:cs typeface="Arial" panose="020B0604020202020204" pitchFamily="34" charset="0"/>
              </a:rPr>
              <a:t>Linear algebra</a:t>
            </a:r>
          </a:p>
          <a:p>
            <a:pPr lvl="1"/>
            <a:r>
              <a:rPr lang="en-US" sz="3200" dirty="0">
                <a:latin typeface="Arial" panose="020B0604020202020204" pitchFamily="34" charset="0"/>
                <a:cs typeface="Arial" panose="020B0604020202020204" pitchFamily="34" charset="0"/>
              </a:rPr>
              <a:t>Object: vectors </a:t>
            </a:r>
            <a:r>
              <a:rPr lang="en-US" sz="3200" b="1" dirty="0">
                <a:latin typeface="Arial" panose="020B0604020202020204" pitchFamily="34" charset="0"/>
                <a:cs typeface="Arial" panose="020B0604020202020204" pitchFamily="34" charset="0"/>
              </a:rPr>
              <a:t>v</a:t>
            </a:r>
          </a:p>
          <a:p>
            <a:pPr lvl="1"/>
            <a:r>
              <a:rPr lang="en-US" sz="3200" dirty="0">
                <a:latin typeface="Arial" panose="020B0604020202020204" pitchFamily="34" charset="0"/>
                <a:cs typeface="Arial" panose="020B0604020202020204" pitchFamily="34" charset="0"/>
              </a:rPr>
              <a:t>Operations: </a:t>
            </a:r>
          </a:p>
          <a:p>
            <a:pPr marL="457200" lvl="1" indent="0">
              <a:buNone/>
            </a:pPr>
            <a:r>
              <a:rPr lang="en-US" sz="3200" dirty="0">
                <a:latin typeface="Arial" panose="020B0604020202020204" pitchFamily="34" charset="0"/>
                <a:cs typeface="Arial" panose="020B0604020202020204" pitchFamily="34" charset="0"/>
              </a:rPr>
              <a:t>		additions (</a:t>
            </a:r>
            <a:r>
              <a:rPr lang="en-US" sz="3200" b="1" dirty="0">
                <a:latin typeface="Arial" panose="020B0604020202020204" pitchFamily="34" charset="0"/>
                <a:cs typeface="Arial" panose="020B0604020202020204" pitchFamily="34" charset="0"/>
              </a:rPr>
              <a:t>v </a:t>
            </a:r>
            <a:r>
              <a:rPr lang="en-US" sz="3200"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w</a:t>
            </a:r>
            <a:r>
              <a:rPr lang="en-US" sz="3200" dirty="0">
                <a:latin typeface="Arial" panose="020B0604020202020204" pitchFamily="34" charset="0"/>
                <a:cs typeface="Arial" panose="020B0604020202020204" pitchFamily="34" charset="0"/>
              </a:rPr>
              <a:t>) and scalar multiplication (</a:t>
            </a:r>
            <a:r>
              <a:rPr lang="en-US" sz="3200" dirty="0" err="1">
                <a:latin typeface="Arial" panose="020B0604020202020204" pitchFamily="34" charset="0"/>
                <a:cs typeface="Arial" panose="020B0604020202020204" pitchFamily="34" charset="0"/>
              </a:rPr>
              <a:t>k</a:t>
            </a:r>
            <a:r>
              <a:rPr lang="en-US" sz="3200" b="1" dirty="0" err="1">
                <a:latin typeface="Arial" panose="020B0604020202020204" pitchFamily="34" charset="0"/>
                <a:cs typeface="Arial" panose="020B0604020202020204" pitchFamily="34" charset="0"/>
              </a:rPr>
              <a:t>v</a:t>
            </a:r>
            <a:r>
              <a:rPr lang="en-US" sz="3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00563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usenames]{color}&#10;\pagestyle{empty}&#10;\begin{document}&#10;\definecolor{MyDarkBlue}{rgb}{0,0.08,0.45}&#10;\definecolor{MyDarkGreen}{rgb}{0,0.45,0.08}&#10;&#10;$$ \begin{array}{ccc}&#10;{\color{MyDarkBlue} a_{11}}{\color{red}x_1} &#10;+{\color{MyDarkBlue}  a_{12}}{\color{red}x_2}+ \cdots &#10;+{\color{MyDarkBlue}  a_{1n}}{\color{red}x_n} &#10;&amp;=&amp;{\color{MyDarkGreen}  b_1}\\&#10;{\color{MyDarkBlue} a_{21}}{\color{red}x_1} &#10;+{\color{MyDarkBlue}  a_{22}}{\color{red}x_2}+ \cdots &#10;+{\color{MyDarkBlue}  a_{2n}}{\color{red}x_n} &#10;&amp;=&amp;{\color{MyDarkGreen}  b_2}\\&#10;\vdots&amp;&amp;\\&#10;{\color{MyDarkBlue} a_{m1}}{\color{red}x_1} &#10;+{\color{MyDarkBlue}  a_{m2}}{\color{red}x_2}+ \cdots &#10;+{\color{MyDarkBlue}  a_{mn}}{\color{red}x_n} &#10;&amp;=&amp;{\color{MyDarkGreen}  b_m}\\&#10;\end{array}$$&#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usenames]{color}&#10;\pagestyle{empty}&#10;\begin{document}&#10;\definecolor{MyDarkBlue}{rgb}{0,0.08,0.45}&#10;\definecolor{MyDarkGreen}{rgb}{0,0.45,0.08}&#10;&#10;$$ \begin{array}{ccc}&#10;{\color{MyDarkBlue} a_{11}}{\color{red}x_1} &#10;+{\color{MyDarkBlue}  a_{12}}{\color{red}x_2}+ \cdots &#10;+{\color{MyDarkBlue}  a_{1n}}{\color{red}x_n} &#10;&amp;=&amp;{\color{MyDarkGreen}  b_1}\\&#10;{\color{MyDarkBlue} a_{21}}{\color{red}x_1} &#10;+{\color{MyDarkBlue}  a_{22}}{\color{red}x_2}+ \cdots &#10;+{\color{MyDarkBlue}  a_{2n}}{\color{red}x_n} &#10;&amp;=&amp;{\color{MyDarkGreen}  b_2}\\&#10;\vdots&amp;&amp;\\&#10;{\color{MyDarkBlue} a_{m1}}{\color{red}x_1} &#10;+{\color{MyDarkBlue}  a_{m2}}{\color{red}x_2}+ \cdots &#10;+{\color{MyDarkBlue}  a_{mn}}{\color{red}x_n} &#10;&amp;=&amp;{\color{MyDarkGreen}  b_m}\\&#10;\end{array}$$&#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usenames]{color}&#10;\pagestyle{empty}&#10;\begin{document}&#10;\definecolor{MyDarkBlue}{rgb}{0,0.08,0.45}&#10;\definecolor{MyDarkGreen}{rgb}{0,0.45,0.08}&#10;&#10;$$ \begin{array}{ccc}&#10;{\color{MyDarkBlue} a_{11}}{\color{red}x_1} &#10;+{\color{MyDarkBlue}  a_{12}}{\color{red}x_2}+ \cdots &#10;+{\color{MyDarkBlue}  a_{1n}}{\color{red}x_n} &#10;&amp;=&amp;{\color{MyDarkGreen}  b_1}\\&#10;{\color{MyDarkBlue} a_{21}}{\color{red}x_1} &#10;+{\color{MyDarkBlue}  a_{22}}{\color{red}x_2}+ \cdots &#10;+{\color{MyDarkBlue}  a_{2n}}{\color{red}x_n} &#10;&amp;=&amp;{\color{MyDarkGreen}  b_2}\\&#10;\vdots&amp;&amp;\\&#10;{\color{MyDarkBlue} a_{m1}}{\color{red}x_1} &#10;+{\color{MyDarkBlue}  a_{m2}}{\color{red}x_2}+ \cdots &#10;+{\color{MyDarkBlue}  a_{mn}}{\color{red}x_n} &#10;&amp;=&amp;{\color{MyDarkGreen}  b_m}\\&#10;\end{array}$$&#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usenames]{color}&#10;\pagestyle{empty}&#10;\begin{document}&#10;\definecolor{MyBlue}{rgb}{0,0.08,0.45}&#10;\definecolor{MyGreen}{rgb}{0,0.45,0.08}&#10;&#10;$$ {\color{MyBlue}A}{\color{red}{\bf x}} = {\color{MyGreen}{\bf b}}$$&#10;&#10;\end{document}"/>
  <p:tag name="IGUANATEXSIZE" val="3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usenames]{color}&#10;\pagestyle{empty}&#10;\begin{document}&#10;\definecolor{MyBlue}{rgb}{0,0.08,0.45}&#10;\definecolor{MyGreen}{rgb}{0,0.45,0.08}&#10;&#10;$$ \left[\begin{array}{c|c}{\color{MyBlue}A}&amp;{\color{MyGreen}&#10;{\bf b}}\end{array}\right] = \left[\begin{array}{ccccc} &#10;a_{11}&amp;a_{12}&amp;\cdots&amp;a_{1n}&amp;{\color{MyGreen}b_1}\\&#10;a_{21}&amp;a_{22}&amp;\cdots&amp; a_{2n}&amp;{\color{MyGreen}b_2}\\&#10;\vdots &amp; \vdots &amp; \ddots &amp; \vdots\\&#10;a_{m1}&amp;a_{m2} &amp; \cdots &amp; a_{mn}&amp;{\color{MyGreen}b_m}&#10;\end{array}\right]&#10;$$&#10;&#10;\end{document}"/>
  <p:tag name="IGUANATEXSIZE" val="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potx" id="{1E972D8D-F1F5-48DD-B3B7-E556749C484D}" vid="{9B30869E-29EB-4AB9-AB89-1A8B7162E060}"/>
    </a:ext>
  </a:extLst>
</a:theme>
</file>

<file path=ppt/theme/theme3.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4721</TotalTime>
  <Words>2797</Words>
  <Application>Microsoft Office PowerPoint</Application>
  <PresentationFormat>Widescreen</PresentationFormat>
  <Paragraphs>354</Paragraphs>
  <Slides>77</Slides>
  <Notes>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77</vt:i4>
      </vt:variant>
    </vt:vector>
  </HeadingPairs>
  <TitlesOfParts>
    <vt:vector size="92" baseType="lpstr">
      <vt:lpstr>Arial</vt:lpstr>
      <vt:lpstr>Calibri</vt:lpstr>
      <vt:lpstr>Calibri Light</vt:lpstr>
      <vt:lpstr>Cambria Math</vt:lpstr>
      <vt:lpstr>CharterBT-Roman</vt:lpstr>
      <vt:lpstr>CMMI10</vt:lpstr>
      <vt:lpstr>CMSS10</vt:lpstr>
      <vt:lpstr>Roboto</vt:lpstr>
      <vt:lpstr>Roboto Light</vt:lpstr>
      <vt:lpstr>SFSO1000</vt:lpstr>
      <vt:lpstr>Times New Roman</vt:lpstr>
      <vt:lpstr>Wingdings</vt:lpstr>
      <vt:lpstr>Office Theme</vt:lpstr>
      <vt:lpstr>1_Office Theme</vt:lpstr>
      <vt:lpstr>Office 佈景主題</vt:lpstr>
      <vt:lpstr>PowerPoint Presentation</vt:lpstr>
      <vt:lpstr>PowerPoint Presentation</vt:lpstr>
      <vt:lpstr>COURSE LEARNING OUTCOMES (CLOs)</vt:lpstr>
      <vt:lpstr>EVALUATION:</vt:lpstr>
      <vt:lpstr>PowerPoint Presentation</vt:lpstr>
      <vt:lpstr>(1) Systems of Linear Equations (2) Matrices (3) Solving Systems of Linear Equations (4) Vector Spaces (5) Linear Independence (6) Basis and Rank (7) Linear Mappings (8) Affine Space</vt:lpstr>
      <vt:lpstr>Basic Notations</vt:lpstr>
      <vt:lpstr>What is Linear Algebra?</vt:lpstr>
      <vt:lpstr>LINEAR ALGEBRA</vt:lpstr>
      <vt:lpstr>Examples: </vt:lpstr>
      <vt:lpstr>(1) Systems of Linear Equations (2) Matrices (3) Solving Systems of Linear Equations (4) Vector Spaces (5) Linear Independence (6) Basis and Rank (7) Linear Mappings (8) Affine Space</vt:lpstr>
      <vt:lpstr>System of Linear Equations (concept)</vt:lpstr>
      <vt:lpstr>System of Linear Equations (concept)</vt:lpstr>
      <vt:lpstr>PowerPoint Presentation</vt:lpstr>
      <vt:lpstr>System of Linear Equations (concept)</vt:lpstr>
      <vt:lpstr>A system of linear equation </vt:lpstr>
      <vt:lpstr>(1) Systems of Linear Equations (2) Matrices (3) Solving Systems of Linear Equations (4) Vector Spaces (5) Linear Independence (6) Basis and Rank (7) Linear Mappings (8) Affine Space</vt:lpstr>
      <vt:lpstr>MATRIX REPRESENTATION</vt:lpstr>
      <vt:lpstr>Matrix: Addition and Multiplication</vt:lpstr>
      <vt:lpstr>Identity Matrix and Matrix Properties</vt:lpstr>
      <vt:lpstr>INVERSE AND TRANSPOSE:</vt:lpstr>
      <vt:lpstr>INVERSE AND TRANSPOSE:</vt:lpstr>
      <vt:lpstr>INVERSE AND TRANSPOSE: Properties</vt:lpstr>
      <vt:lpstr>SCALAR MULTIPLICATION</vt:lpstr>
      <vt:lpstr>(1) Systems of Linear Equations (2) Matrices (3) Solving Systems of Linear Equations (4) Vector Spaces (5) Linear Independence (6) Basis and Rank (7) Linear Mappings (8) Affine Space</vt:lpstr>
      <vt:lpstr>Solving Systems of Linear Equations</vt:lpstr>
      <vt:lpstr>Solving Systems of Linear Equations</vt:lpstr>
      <vt:lpstr>Elementary Transformations</vt:lpstr>
      <vt:lpstr>Example</vt:lpstr>
      <vt:lpstr>Example</vt:lpstr>
      <vt:lpstr>Example</vt:lpstr>
      <vt:lpstr>Row Echelon Form</vt:lpstr>
      <vt:lpstr>Reduced Row Echelon Form</vt:lpstr>
      <vt:lpstr>Reduced Row Echelon Form</vt:lpstr>
      <vt:lpstr>Reduced Row Echelon Form</vt:lpstr>
      <vt:lpstr>Reduced Row Echelon Form</vt:lpstr>
      <vt:lpstr>PowerPoint Presentation</vt:lpstr>
      <vt:lpstr>Calculating the Inverse</vt:lpstr>
      <vt:lpstr>Example  </vt:lpstr>
      <vt:lpstr>Algorithms for Solving a System of Linear Equations</vt:lpstr>
      <vt:lpstr>System of Linear Equations</vt:lpstr>
      <vt:lpstr>(1) Systems of Linear Equations (2) Matrices (3) Solving Systems of Linear Equations (4) Vector Spaces (5) Linear Independence (6) Basis and Rank (7) Linear Mappings (8) Affine Space</vt:lpstr>
      <vt:lpstr>Group</vt:lpstr>
      <vt:lpstr>Vector Spaces</vt:lpstr>
      <vt:lpstr>PowerPoint Presentation</vt:lpstr>
      <vt:lpstr>Vector Spaces</vt:lpstr>
      <vt:lpstr>Example</vt:lpstr>
      <vt:lpstr>Vector Subspaces</vt:lpstr>
      <vt:lpstr>Vector Subspaces</vt:lpstr>
      <vt:lpstr>PowerPoint Presentation</vt:lpstr>
      <vt:lpstr>(1) Systems of Linear Equations (2) Matrices (3) Solving Systems of Linear Equations (4) Vector Spaces (5) Linear Independence (6) Basis and Rank (7) Linear Mappings (8) Affine Space</vt:lpstr>
      <vt:lpstr>Linear Independence</vt:lpstr>
      <vt:lpstr>Checking Linear Independence</vt:lpstr>
      <vt:lpstr>Checking Linear Independence</vt:lpstr>
      <vt:lpstr>Linear Combinations of Linearly Independent Vectors</vt:lpstr>
      <vt:lpstr>Example</vt:lpstr>
      <vt:lpstr>(1) Systems of Linear Equations (2) Matrices (3) Solving Systems of Linear Equations (4) Vector Spaces (5) Linear Independence (6) Basis and Rank (7) Linear Mappings (8) Affine Space</vt:lpstr>
      <vt:lpstr>Generating Set and Basis</vt:lpstr>
      <vt:lpstr>Examples</vt:lpstr>
      <vt:lpstr>Determining a Basis</vt:lpstr>
      <vt:lpstr>Example (Determining a Basis)</vt:lpstr>
      <vt:lpstr>Example (Determining a Basis)</vt:lpstr>
      <vt:lpstr>Exercise:</vt:lpstr>
      <vt:lpstr>Rank</vt:lpstr>
      <vt:lpstr>Remark</vt:lpstr>
      <vt:lpstr>Exercise: Find the rank</vt:lpstr>
      <vt:lpstr>(1) Systems of Linear Equations (2) Matrices (3) Solving Systems of Linear Equations (4) Vector Spaces (5) Linear Independence (6) Basis and Rank (7) Linear Mappings (8) Affine Space</vt:lpstr>
      <vt:lpstr>Linear Mapping (1)</vt:lpstr>
      <vt:lpstr>Example(linear mapping/Homomorphism)</vt:lpstr>
      <vt:lpstr>Linear Mapping (2)</vt:lpstr>
      <vt:lpstr>Exercise 1:</vt:lpstr>
      <vt:lpstr>Exercise 2:</vt:lpstr>
      <vt:lpstr>Coordinates</vt:lpstr>
      <vt:lpstr>Basis Change</vt:lpstr>
      <vt:lpstr>Example</vt:lpstr>
      <vt:lpstr>Transformation Matrix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Systems of Linear Equations (2) Matrices (3) Solving Systems of Linear Equations (4) Vector Spaces (5) Linear Independence (6) Basis and Rank (7) Linear Mappings (8) Ane Spaces</dc:title>
  <dc:creator>Bui Manh Quan</dc:creator>
  <cp:lastModifiedBy>Bui Manh Quan</cp:lastModifiedBy>
  <cp:revision>83</cp:revision>
  <dcterms:created xsi:type="dcterms:W3CDTF">2025-01-02T06:00:02Z</dcterms:created>
  <dcterms:modified xsi:type="dcterms:W3CDTF">2025-01-08T22:51:31Z</dcterms:modified>
</cp:coreProperties>
</file>